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56" r:id="rId1"/>
    <p:sldMasterId id="2147483681" r:id="rId2"/>
  </p:sldMasterIdLst>
  <p:notesMasterIdLst>
    <p:notesMasterId r:id="rId40"/>
  </p:notesMasterIdLst>
  <p:handoutMasterIdLst>
    <p:handoutMasterId r:id="rId41"/>
  </p:handoutMasterIdLst>
  <p:sldIdLst>
    <p:sldId id="349" r:id="rId3"/>
    <p:sldId id="362" r:id="rId4"/>
    <p:sldId id="366" r:id="rId5"/>
    <p:sldId id="368" r:id="rId6"/>
    <p:sldId id="370" r:id="rId7"/>
    <p:sldId id="374" r:id="rId8"/>
    <p:sldId id="376" r:id="rId9"/>
    <p:sldId id="378" r:id="rId10"/>
    <p:sldId id="380" r:id="rId11"/>
    <p:sldId id="382" r:id="rId12"/>
    <p:sldId id="384" r:id="rId13"/>
    <p:sldId id="386" r:id="rId14"/>
    <p:sldId id="392" r:id="rId15"/>
    <p:sldId id="396" r:id="rId16"/>
    <p:sldId id="397" r:id="rId17"/>
    <p:sldId id="398" r:id="rId18"/>
    <p:sldId id="400" r:id="rId19"/>
    <p:sldId id="402" r:id="rId20"/>
    <p:sldId id="404" r:id="rId21"/>
    <p:sldId id="355" r:id="rId22"/>
    <p:sldId id="356" r:id="rId23"/>
    <p:sldId id="358" r:id="rId24"/>
    <p:sldId id="405" r:id="rId25"/>
    <p:sldId id="416" r:id="rId26"/>
    <p:sldId id="409" r:id="rId27"/>
    <p:sldId id="411" r:id="rId28"/>
    <p:sldId id="417" r:id="rId29"/>
    <p:sldId id="407" r:id="rId30"/>
    <p:sldId id="412" r:id="rId31"/>
    <p:sldId id="410" r:id="rId32"/>
    <p:sldId id="413" r:id="rId33"/>
    <p:sldId id="414" r:id="rId34"/>
    <p:sldId id="420" r:id="rId35"/>
    <p:sldId id="415" r:id="rId36"/>
    <p:sldId id="419" r:id="rId37"/>
    <p:sldId id="418" r:id="rId38"/>
    <p:sldId id="311" r:id="rId39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72B"/>
    <a:srgbClr val="CCECFF"/>
    <a:srgbClr val="FFFF00"/>
    <a:srgbClr val="A7C0DE"/>
    <a:srgbClr val="15464B"/>
    <a:srgbClr val="7E378E"/>
    <a:srgbClr val="008000"/>
    <a:srgbClr val="2F5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9" autoAdjust="0"/>
    <p:restoredTop sz="92888" autoAdjust="0"/>
  </p:normalViewPr>
  <p:slideViewPr>
    <p:cSldViewPr snapToGrid="0" snapToObjects="1">
      <p:cViewPr varScale="1">
        <p:scale>
          <a:sx n="86" d="100"/>
          <a:sy n="86" d="100"/>
        </p:scale>
        <p:origin x="181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92454068241471"/>
          <c:y val="6.8750000000000006E-2"/>
          <c:w val="0.81174212598425199"/>
          <c:h val="0.931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3690053624306857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Hoja1!$A$3:$A$7</c:f>
              <c:strCache>
                <c:ptCount val="4"/>
                <c:pt idx="0">
                  <c:v>Prevalencia 12,3%</c:v>
                </c:pt>
                <c:pt idx="1">
                  <c:v>Total Pobl</c:v>
                </c:pt>
                <c:pt idx="2">
                  <c:v>65 y mas </c:v>
                </c:pt>
                <c:pt idx="3">
                  <c:v>15 - 64 años </c:v>
                </c:pt>
              </c:strCache>
            </c:strRef>
          </c:cat>
          <c:val>
            <c:numRef>
              <c:f>Hoja1!$B$3:$B$7</c:f>
              <c:numCache>
                <c:formatCode>General</c:formatCode>
                <c:ptCount val="5"/>
                <c:pt idx="0" formatCode="#,##0">
                  <c:v>58388</c:v>
                </c:pt>
              </c:numCache>
            </c:numRef>
          </c:val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Hoja1!$A$3:$A$7</c:f>
              <c:strCache>
                <c:ptCount val="4"/>
                <c:pt idx="0">
                  <c:v>Prevalencia 12,3%</c:v>
                </c:pt>
                <c:pt idx="1">
                  <c:v>Total Pobl</c:v>
                </c:pt>
                <c:pt idx="2">
                  <c:v>65 y mas </c:v>
                </c:pt>
                <c:pt idx="3">
                  <c:v>15 - 64 años </c:v>
                </c:pt>
              </c:strCache>
            </c:strRef>
          </c:cat>
          <c:val>
            <c:numRef>
              <c:f>Hoja1!$C$3:$C$7</c:f>
              <c:numCache>
                <c:formatCode>#,##0</c:formatCode>
                <c:ptCount val="5"/>
                <c:pt idx="1">
                  <c:v>474702</c:v>
                </c:pt>
              </c:numCache>
            </c:numRef>
          </c:val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Hoja1!$A$3:$A$7</c:f>
              <c:strCache>
                <c:ptCount val="4"/>
                <c:pt idx="0">
                  <c:v>Prevalencia 12,3%</c:v>
                </c:pt>
                <c:pt idx="1">
                  <c:v>Total Pobl</c:v>
                </c:pt>
                <c:pt idx="2">
                  <c:v>65 y mas </c:v>
                </c:pt>
                <c:pt idx="3">
                  <c:v>15 - 64 años </c:v>
                </c:pt>
              </c:strCache>
            </c:strRef>
          </c:cat>
          <c:val>
            <c:numRef>
              <c:f>Hoja1!$D$3:$D$7</c:f>
              <c:numCache>
                <c:formatCode>General</c:formatCode>
                <c:ptCount val="5"/>
                <c:pt idx="2" formatCode="#,##0">
                  <c:v>74876</c:v>
                </c:pt>
              </c:numCache>
            </c:numRef>
          </c:val>
        </c:ser>
        <c:ser>
          <c:idx val="3"/>
          <c:order val="3"/>
          <c:tx>
            <c:strRef>
              <c:f>Hoja1!$E$2</c:f>
              <c:strCache>
                <c:ptCount val="1"/>
                <c:pt idx="0">
                  <c:v>Serie 4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Hoja1!$A$3:$A$7</c:f>
              <c:strCache>
                <c:ptCount val="4"/>
                <c:pt idx="0">
                  <c:v>Prevalencia 12,3%</c:v>
                </c:pt>
                <c:pt idx="1">
                  <c:v>Total Pobl</c:v>
                </c:pt>
                <c:pt idx="2">
                  <c:v>65 y mas </c:v>
                </c:pt>
                <c:pt idx="3">
                  <c:v>15 - 64 años </c:v>
                </c:pt>
              </c:strCache>
            </c:strRef>
          </c:cat>
          <c:val>
            <c:numRef>
              <c:f>Hoja1!$E$3:$E$7</c:f>
              <c:numCache>
                <c:formatCode>General</c:formatCode>
                <c:ptCount val="5"/>
                <c:pt idx="3" formatCode="#,##0">
                  <c:v>399826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72"/>
        <c:axId val="200851408"/>
        <c:axId val="200851968"/>
      </c:barChart>
      <c:catAx>
        <c:axId val="20085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es-CL"/>
          </a:p>
        </c:txPr>
        <c:crossAx val="200851968"/>
        <c:crosses val="autoZero"/>
        <c:auto val="1"/>
        <c:lblAlgn val="ctr"/>
        <c:lblOffset val="100"/>
        <c:noMultiLvlLbl val="0"/>
      </c:catAx>
      <c:valAx>
        <c:axId val="2008519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085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solidFill>
            <a:schemeClr val="accent1">
              <a:lumMod val="75000"/>
            </a:schemeClr>
          </a:solidFill>
          <a:latin typeface="Calibri Light" panose="020F0302020204030204" pitchFamily="34" charset="0"/>
        </a:defRPr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r>
              <a:rPr lang="es-CL" sz="1400" dirty="0" smtClean="0">
                <a:latin typeface="Calibri Light" panose="020F0302020204030204" pitchFamily="34" charset="0"/>
              </a:rPr>
              <a:t>Amputaciones</a:t>
            </a:r>
            <a:r>
              <a:rPr lang="es-CL" sz="1400" baseline="0" dirty="0" smtClean="0">
                <a:latin typeface="Calibri Light" panose="020F0302020204030204" pitchFamily="34" charset="0"/>
              </a:rPr>
              <a:t> DMII por Año.</a:t>
            </a:r>
            <a:endParaRPr lang="es-CL" sz="1400" dirty="0">
              <a:latin typeface="Calibri Light" panose="020F0302020204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6.3060215706144687E-2"/>
          <c:y val="0.1246603725662301"/>
          <c:w val="0.91519394746582516"/>
          <c:h val="0.72487486313607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139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Hoja1!$C$2:$C$8</c:f>
              <c:numCache>
                <c:formatCode>General</c:formatCode>
                <c:ptCount val="7"/>
                <c:pt idx="1">
                  <c:v>146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Hoja1!$D$2:$D$8</c:f>
              <c:numCache>
                <c:formatCode>General</c:formatCode>
                <c:ptCount val="7"/>
                <c:pt idx="2">
                  <c:v>148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Hoja1!$E$2:$E$8</c:f>
              <c:numCache>
                <c:formatCode>General</c:formatCode>
                <c:ptCount val="7"/>
                <c:pt idx="3">
                  <c:v>191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Hoja1!$F$2:$F$8</c:f>
              <c:numCache>
                <c:formatCode>General</c:formatCode>
                <c:ptCount val="7"/>
                <c:pt idx="4">
                  <c:v>179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Hoja1!$G$2:$G$8</c:f>
              <c:numCache>
                <c:formatCode>General</c:formatCode>
                <c:ptCount val="7"/>
                <c:pt idx="5">
                  <c:v>167</c:v>
                </c:pt>
              </c:numCache>
            </c:numRef>
          </c:val>
        </c:ser>
        <c:ser>
          <c:idx val="6"/>
          <c:order val="6"/>
          <c:tx>
            <c:strRef>
              <c:f>Hoja1!$H$1</c:f>
              <c:strCache>
                <c:ptCount val="1"/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Hoja1!$H$2:$H$8</c:f>
              <c:numCache>
                <c:formatCode>General</c:formatCode>
                <c:ptCount val="7"/>
                <c:pt idx="6">
                  <c:v>171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79"/>
        <c:axId val="200857568"/>
        <c:axId val="200858128"/>
      </c:barChart>
      <c:catAx>
        <c:axId val="20085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0858128"/>
        <c:crosses val="autoZero"/>
        <c:auto val="1"/>
        <c:lblAlgn val="ctr"/>
        <c:lblOffset val="100"/>
        <c:noMultiLvlLbl val="0"/>
      </c:catAx>
      <c:valAx>
        <c:axId val="20085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085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1D7F2-C52C-4575-8126-9BF57B50C90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CL"/>
        </a:p>
      </dgm:t>
    </dgm:pt>
    <dgm:pt modelId="{8E2EE306-05D2-4A59-98D5-329605930096}">
      <dgm:prSet phldrT="[Texto]"/>
      <dgm:spPr/>
      <dgm:t>
        <a:bodyPr/>
        <a:lstStyle/>
        <a:p>
          <a:r>
            <a:rPr lang="es-CL" dirty="0" smtClean="0"/>
            <a:t>15 Comunas </a:t>
          </a:r>
          <a:endParaRPr lang="es-CL" dirty="0"/>
        </a:p>
      </dgm:t>
    </dgm:pt>
    <dgm:pt modelId="{A795D99B-FE90-478F-A0E3-5F2C264F0AC0}" type="parTrans" cxnId="{9870B711-F18B-4B5F-9FBB-59D7AB05B891}">
      <dgm:prSet/>
      <dgm:spPr/>
      <dgm:t>
        <a:bodyPr/>
        <a:lstStyle/>
        <a:p>
          <a:endParaRPr lang="es-CL"/>
        </a:p>
      </dgm:t>
    </dgm:pt>
    <dgm:pt modelId="{ACAB7478-5929-4B53-AC40-05B7CD10812A}" type="sibTrans" cxnId="{9870B711-F18B-4B5F-9FBB-59D7AB05B891}">
      <dgm:prSet/>
      <dgm:spPr>
        <a:noFill/>
        <a:ln>
          <a:noFill/>
        </a:ln>
      </dgm:spPr>
      <dgm:t>
        <a:bodyPr/>
        <a:lstStyle/>
        <a:p>
          <a:endParaRPr lang="es-CL"/>
        </a:p>
      </dgm:t>
    </dgm:pt>
    <dgm:pt modelId="{3E27BE2A-C3EF-4A57-9DF4-20F033E65B19}">
      <dgm:prSet phldrT="[Texto]"/>
      <dgm:spPr/>
      <dgm:t>
        <a:bodyPr/>
        <a:lstStyle/>
        <a:p>
          <a:r>
            <a:rPr lang="es-CL" dirty="0" smtClean="0"/>
            <a:t>14 Comunas Adm. Municipal</a:t>
          </a:r>
          <a:endParaRPr lang="es-CL" dirty="0"/>
        </a:p>
      </dgm:t>
    </dgm:pt>
    <dgm:pt modelId="{8E0A2D0B-8148-4DF3-AFAC-C24D51383598}" type="parTrans" cxnId="{7B05C097-AD3C-4EB1-BEBA-76B8544096EC}">
      <dgm:prSet/>
      <dgm:spPr/>
      <dgm:t>
        <a:bodyPr/>
        <a:lstStyle/>
        <a:p>
          <a:endParaRPr lang="es-CL"/>
        </a:p>
      </dgm:t>
    </dgm:pt>
    <dgm:pt modelId="{BF9C9634-E587-470E-8032-8FF261780608}" type="sibTrans" cxnId="{7B05C097-AD3C-4EB1-BEBA-76B8544096EC}">
      <dgm:prSet/>
      <dgm:spPr/>
      <dgm:t>
        <a:bodyPr/>
        <a:lstStyle/>
        <a:p>
          <a:r>
            <a:rPr lang="es-CL" dirty="0" smtClean="0"/>
            <a:t>1 Comuna dependiente del SSC </a:t>
          </a:r>
          <a:endParaRPr lang="es-CL" dirty="0"/>
        </a:p>
      </dgm:t>
    </dgm:pt>
    <dgm:pt modelId="{FA9D1726-E5B8-4497-B855-3A72D57A8320}" type="pres">
      <dgm:prSet presAssocID="{90D1D7F2-C52C-4575-8126-9BF57B50C90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BA75684D-060C-4443-AF39-8584EBD24D47}" type="pres">
      <dgm:prSet presAssocID="{8E2EE306-05D2-4A59-98D5-329605930096}" presName="composite" presStyleCnt="0"/>
      <dgm:spPr/>
    </dgm:pt>
    <dgm:pt modelId="{65AF9C9C-99A0-49AD-8B79-7216ACF2CBCF}" type="pres">
      <dgm:prSet presAssocID="{8E2EE306-05D2-4A59-98D5-329605930096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13FA1DA-C18C-4A38-9C32-0F7E81F3D77B}" type="pres">
      <dgm:prSet presAssocID="{8E2EE306-05D2-4A59-98D5-329605930096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4E3303-AC74-4D7F-8B10-8E0FA54C88D1}" type="pres">
      <dgm:prSet presAssocID="{8E2EE306-05D2-4A59-98D5-329605930096}" presName="BalanceSpacing" presStyleCnt="0"/>
      <dgm:spPr/>
    </dgm:pt>
    <dgm:pt modelId="{E932ADAB-8B60-4883-85F5-D21C07E66560}" type="pres">
      <dgm:prSet presAssocID="{8E2EE306-05D2-4A59-98D5-329605930096}" presName="BalanceSpacing1" presStyleCnt="0"/>
      <dgm:spPr/>
    </dgm:pt>
    <dgm:pt modelId="{3C2CB313-A9B7-4844-B22E-7F36EC9E48FC}" type="pres">
      <dgm:prSet presAssocID="{ACAB7478-5929-4B53-AC40-05B7CD10812A}" presName="Accent1Text" presStyleLbl="node1" presStyleIdx="1" presStyleCnt="4" custFlipHor="0" custScaleX="3847" custScaleY="3346"/>
      <dgm:spPr/>
      <dgm:t>
        <a:bodyPr/>
        <a:lstStyle/>
        <a:p>
          <a:endParaRPr lang="es-CL"/>
        </a:p>
      </dgm:t>
    </dgm:pt>
    <dgm:pt modelId="{8FC4AB33-C65C-4EDD-8DD4-75B4E2BF8FC9}" type="pres">
      <dgm:prSet presAssocID="{ACAB7478-5929-4B53-AC40-05B7CD10812A}" presName="spaceBetweenRectangles" presStyleCnt="0"/>
      <dgm:spPr/>
    </dgm:pt>
    <dgm:pt modelId="{5DABB74E-2383-4884-902F-CF1994BECF6F}" type="pres">
      <dgm:prSet presAssocID="{3E27BE2A-C3EF-4A57-9DF4-20F033E65B19}" presName="composite" presStyleCnt="0"/>
      <dgm:spPr/>
    </dgm:pt>
    <dgm:pt modelId="{BB210E55-B161-4691-8921-64BB9ED24F80}" type="pres">
      <dgm:prSet presAssocID="{3E27BE2A-C3EF-4A57-9DF4-20F033E65B19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222A17D-714E-4835-8DF2-43B36B4EFDA1}" type="pres">
      <dgm:prSet presAssocID="{3E27BE2A-C3EF-4A57-9DF4-20F033E65B19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E956A42-9FAA-4E06-80E4-F07A68468328}" type="pres">
      <dgm:prSet presAssocID="{3E27BE2A-C3EF-4A57-9DF4-20F033E65B19}" presName="BalanceSpacing" presStyleCnt="0"/>
      <dgm:spPr/>
    </dgm:pt>
    <dgm:pt modelId="{25BD1290-09B3-44E6-9145-FB9A17C93627}" type="pres">
      <dgm:prSet presAssocID="{3E27BE2A-C3EF-4A57-9DF4-20F033E65B19}" presName="BalanceSpacing1" presStyleCnt="0"/>
      <dgm:spPr/>
    </dgm:pt>
    <dgm:pt modelId="{935D146E-A922-4612-B61B-CAB5D862F02E}" type="pres">
      <dgm:prSet presAssocID="{BF9C9634-E587-470E-8032-8FF261780608}" presName="Accent1Text" presStyleLbl="node1" presStyleIdx="3" presStyleCnt="4"/>
      <dgm:spPr/>
      <dgm:t>
        <a:bodyPr/>
        <a:lstStyle/>
        <a:p>
          <a:endParaRPr lang="es-CL"/>
        </a:p>
      </dgm:t>
    </dgm:pt>
  </dgm:ptLst>
  <dgm:cxnLst>
    <dgm:cxn modelId="{9870B711-F18B-4B5F-9FBB-59D7AB05B891}" srcId="{90D1D7F2-C52C-4575-8126-9BF57B50C90C}" destId="{8E2EE306-05D2-4A59-98D5-329605930096}" srcOrd="0" destOrd="0" parTransId="{A795D99B-FE90-478F-A0E3-5F2C264F0AC0}" sibTransId="{ACAB7478-5929-4B53-AC40-05B7CD10812A}"/>
    <dgm:cxn modelId="{7B05C097-AD3C-4EB1-BEBA-76B8544096EC}" srcId="{90D1D7F2-C52C-4575-8126-9BF57B50C90C}" destId="{3E27BE2A-C3EF-4A57-9DF4-20F033E65B19}" srcOrd="1" destOrd="0" parTransId="{8E0A2D0B-8148-4DF3-AFAC-C24D51383598}" sibTransId="{BF9C9634-E587-470E-8032-8FF261780608}"/>
    <dgm:cxn modelId="{7303B34D-43F7-47EC-B1E1-425B2DF64DE0}" type="presOf" srcId="{BF9C9634-E587-470E-8032-8FF261780608}" destId="{935D146E-A922-4612-B61B-CAB5D862F02E}" srcOrd="0" destOrd="0" presId="urn:microsoft.com/office/officeart/2008/layout/AlternatingHexagons"/>
    <dgm:cxn modelId="{622D08CE-A2F5-4462-A8DB-16D40D9DBDB7}" type="presOf" srcId="{8E2EE306-05D2-4A59-98D5-329605930096}" destId="{65AF9C9C-99A0-49AD-8B79-7216ACF2CBCF}" srcOrd="0" destOrd="0" presId="urn:microsoft.com/office/officeart/2008/layout/AlternatingHexagons"/>
    <dgm:cxn modelId="{32A1A753-685E-4451-B197-CBB3462C4F30}" type="presOf" srcId="{ACAB7478-5929-4B53-AC40-05B7CD10812A}" destId="{3C2CB313-A9B7-4844-B22E-7F36EC9E48FC}" srcOrd="0" destOrd="0" presId="urn:microsoft.com/office/officeart/2008/layout/AlternatingHexagons"/>
    <dgm:cxn modelId="{DD7EFCD5-A9A6-49B2-A68C-8C2037657BF5}" type="presOf" srcId="{3E27BE2A-C3EF-4A57-9DF4-20F033E65B19}" destId="{BB210E55-B161-4691-8921-64BB9ED24F80}" srcOrd="0" destOrd="0" presId="urn:microsoft.com/office/officeart/2008/layout/AlternatingHexagons"/>
    <dgm:cxn modelId="{9612FC4F-B1D2-4A53-BEB4-D8C6E476DD3C}" type="presOf" srcId="{90D1D7F2-C52C-4575-8126-9BF57B50C90C}" destId="{FA9D1726-E5B8-4497-B855-3A72D57A8320}" srcOrd="0" destOrd="0" presId="urn:microsoft.com/office/officeart/2008/layout/AlternatingHexagons"/>
    <dgm:cxn modelId="{2B16A3CC-3B85-4D04-AC3D-FA7B3184AABE}" type="presParOf" srcId="{FA9D1726-E5B8-4497-B855-3A72D57A8320}" destId="{BA75684D-060C-4443-AF39-8584EBD24D47}" srcOrd="0" destOrd="0" presId="urn:microsoft.com/office/officeart/2008/layout/AlternatingHexagons"/>
    <dgm:cxn modelId="{1750F8F5-7B2F-40EF-A4C8-6A0DA5A0DD2D}" type="presParOf" srcId="{BA75684D-060C-4443-AF39-8584EBD24D47}" destId="{65AF9C9C-99A0-49AD-8B79-7216ACF2CBCF}" srcOrd="0" destOrd="0" presId="urn:microsoft.com/office/officeart/2008/layout/AlternatingHexagons"/>
    <dgm:cxn modelId="{D6DC0B83-81DB-44C8-A07F-B38F8EF8FCBB}" type="presParOf" srcId="{BA75684D-060C-4443-AF39-8584EBD24D47}" destId="{B13FA1DA-C18C-4A38-9C32-0F7E81F3D77B}" srcOrd="1" destOrd="0" presId="urn:microsoft.com/office/officeart/2008/layout/AlternatingHexagons"/>
    <dgm:cxn modelId="{126E0521-4B4B-492A-8729-AECC7260D632}" type="presParOf" srcId="{BA75684D-060C-4443-AF39-8584EBD24D47}" destId="{814E3303-AC74-4D7F-8B10-8E0FA54C88D1}" srcOrd="2" destOrd="0" presId="urn:microsoft.com/office/officeart/2008/layout/AlternatingHexagons"/>
    <dgm:cxn modelId="{7BE2FB1E-5B86-4D3E-92D2-CC04688CDCEC}" type="presParOf" srcId="{BA75684D-060C-4443-AF39-8584EBD24D47}" destId="{E932ADAB-8B60-4883-85F5-D21C07E66560}" srcOrd="3" destOrd="0" presId="urn:microsoft.com/office/officeart/2008/layout/AlternatingHexagons"/>
    <dgm:cxn modelId="{B4B242B2-7C56-43B4-BE27-97BB66B76562}" type="presParOf" srcId="{BA75684D-060C-4443-AF39-8584EBD24D47}" destId="{3C2CB313-A9B7-4844-B22E-7F36EC9E48FC}" srcOrd="4" destOrd="0" presId="urn:microsoft.com/office/officeart/2008/layout/AlternatingHexagons"/>
    <dgm:cxn modelId="{A471462B-6FB6-448B-9344-D142088BE13B}" type="presParOf" srcId="{FA9D1726-E5B8-4497-B855-3A72D57A8320}" destId="{8FC4AB33-C65C-4EDD-8DD4-75B4E2BF8FC9}" srcOrd="1" destOrd="0" presId="urn:microsoft.com/office/officeart/2008/layout/AlternatingHexagons"/>
    <dgm:cxn modelId="{42DA3F82-B0F0-4DCB-A6C8-7B370BCDBEAC}" type="presParOf" srcId="{FA9D1726-E5B8-4497-B855-3A72D57A8320}" destId="{5DABB74E-2383-4884-902F-CF1994BECF6F}" srcOrd="2" destOrd="0" presId="urn:microsoft.com/office/officeart/2008/layout/AlternatingHexagons"/>
    <dgm:cxn modelId="{03C7E7BF-9B3F-4CA2-8338-E56CC34ACB3F}" type="presParOf" srcId="{5DABB74E-2383-4884-902F-CF1994BECF6F}" destId="{BB210E55-B161-4691-8921-64BB9ED24F80}" srcOrd="0" destOrd="0" presId="urn:microsoft.com/office/officeart/2008/layout/AlternatingHexagons"/>
    <dgm:cxn modelId="{BB776C09-6D77-4204-A87D-5693AE43022A}" type="presParOf" srcId="{5DABB74E-2383-4884-902F-CF1994BECF6F}" destId="{B222A17D-714E-4835-8DF2-43B36B4EFDA1}" srcOrd="1" destOrd="0" presId="urn:microsoft.com/office/officeart/2008/layout/AlternatingHexagons"/>
    <dgm:cxn modelId="{C7024DD6-4180-479F-A054-0229377D1729}" type="presParOf" srcId="{5DABB74E-2383-4884-902F-CF1994BECF6F}" destId="{0E956A42-9FAA-4E06-80E4-F07A68468328}" srcOrd="2" destOrd="0" presId="urn:microsoft.com/office/officeart/2008/layout/AlternatingHexagons"/>
    <dgm:cxn modelId="{ED3B4250-0969-451C-AE95-91FD359EB750}" type="presParOf" srcId="{5DABB74E-2383-4884-902F-CF1994BECF6F}" destId="{25BD1290-09B3-44E6-9145-FB9A17C93627}" srcOrd="3" destOrd="0" presId="urn:microsoft.com/office/officeart/2008/layout/AlternatingHexagons"/>
    <dgm:cxn modelId="{EF256A59-6FE0-4E54-A12C-B47D5C537228}" type="presParOf" srcId="{5DABB74E-2383-4884-902F-CF1994BECF6F}" destId="{935D146E-A922-4612-B61B-CAB5D862F02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F9C9C-99A0-49AD-8B79-7216ACF2CBCF}">
      <dsp:nvSpPr>
        <dsp:cNvPr id="0" name=""/>
        <dsp:cNvSpPr/>
      </dsp:nvSpPr>
      <dsp:spPr>
        <a:xfrm rot="5400000">
          <a:off x="2080194" y="893668"/>
          <a:ext cx="1366211" cy="11886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15 Comunas </a:t>
          </a:r>
          <a:endParaRPr lang="es-CL" sz="1300" kern="1200" dirty="0"/>
        </a:p>
      </dsp:txBody>
      <dsp:txXfrm rot="-5400000">
        <a:off x="2354221" y="1017766"/>
        <a:ext cx="818156" cy="940409"/>
      </dsp:txXfrm>
    </dsp:sp>
    <dsp:sp modelId="{B13FA1DA-C18C-4A38-9C32-0F7E81F3D77B}">
      <dsp:nvSpPr>
        <dsp:cNvPr id="0" name=""/>
        <dsp:cNvSpPr/>
      </dsp:nvSpPr>
      <dsp:spPr>
        <a:xfrm>
          <a:off x="3393670" y="1078107"/>
          <a:ext cx="1524692" cy="819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2CB313-A9B7-4844-B22E-7F36EC9E48FC}">
      <dsp:nvSpPr>
        <dsp:cNvPr id="0" name=""/>
        <dsp:cNvSpPr/>
      </dsp:nvSpPr>
      <dsp:spPr>
        <a:xfrm rot="5400000">
          <a:off x="1456750" y="1465108"/>
          <a:ext cx="45713" cy="45725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500" kern="1200"/>
        </a:p>
      </dsp:txBody>
      <dsp:txXfrm rot="-5400000">
        <a:off x="1464365" y="1472733"/>
        <a:ext cx="30483" cy="30475"/>
      </dsp:txXfrm>
    </dsp:sp>
    <dsp:sp modelId="{BB210E55-B161-4691-8921-64BB9ED24F80}">
      <dsp:nvSpPr>
        <dsp:cNvPr id="0" name=""/>
        <dsp:cNvSpPr/>
      </dsp:nvSpPr>
      <dsp:spPr>
        <a:xfrm rot="5400000">
          <a:off x="1435888" y="2053309"/>
          <a:ext cx="1366211" cy="11886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204164"/>
            <a:satOff val="-2928"/>
            <a:lumOff val="170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300" kern="1200" dirty="0" smtClean="0"/>
            <a:t>14 Comunas Adm. Municipal</a:t>
          </a:r>
          <a:endParaRPr lang="es-CL" sz="1300" kern="1200" dirty="0"/>
        </a:p>
      </dsp:txBody>
      <dsp:txXfrm rot="-5400000">
        <a:off x="1709915" y="2177407"/>
        <a:ext cx="818156" cy="940409"/>
      </dsp:txXfrm>
    </dsp:sp>
    <dsp:sp modelId="{B222A17D-714E-4835-8DF2-43B36B4EFDA1}">
      <dsp:nvSpPr>
        <dsp:cNvPr id="0" name=""/>
        <dsp:cNvSpPr/>
      </dsp:nvSpPr>
      <dsp:spPr>
        <a:xfrm>
          <a:off x="0" y="2237748"/>
          <a:ext cx="1475508" cy="819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D146E-A922-4612-B61B-CAB5D862F02E}">
      <dsp:nvSpPr>
        <dsp:cNvPr id="0" name=""/>
        <dsp:cNvSpPr/>
      </dsp:nvSpPr>
      <dsp:spPr>
        <a:xfrm rot="5400000">
          <a:off x="2719581" y="2053309"/>
          <a:ext cx="1366211" cy="118860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200" kern="1200" dirty="0" smtClean="0"/>
            <a:t>1 Comuna dependiente del SSC </a:t>
          </a:r>
          <a:endParaRPr lang="es-CL" sz="1200" kern="1200" dirty="0"/>
        </a:p>
      </dsp:txBody>
      <dsp:txXfrm rot="-5400000">
        <a:off x="2993608" y="2177407"/>
        <a:ext cx="818156" cy="9404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2E6B0-4093-4525-BAA5-041F7C92A15F}" type="datetimeFigureOut">
              <a:rPr lang="es-CL" smtClean="0"/>
              <a:pPr/>
              <a:t>27-11-2019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0919E-02DA-4FCC-94DF-6C8F7CB013EF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9123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2A46D7-3894-A54B-B4A1-B0E4C2D1EC7E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B208DF-24DF-1C46-8C17-8757FEFE842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0"/>
            <a:ext cx="20188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0BB534-DA70-46BE-AAE7-89C3AAEFA324}" type="datetime1">
              <a:rPr lang="en-US" altLang="es-CL">
                <a:solidFill>
                  <a:prstClr val="black"/>
                </a:solidFill>
                <a:ea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11/27/2019</a:t>
            </a:fld>
            <a:endParaRPr lang="en-US" altLang="es-CL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F78A-62E6-4018-90C2-DB7ACBC8DFD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74369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38212-EC4B-4F04-95E7-7C93902B1D1F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79948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40AF-AE33-4201-AB58-C46885E618A1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047291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398CD-1832-4A1E-ABCC-75EDA4D171A5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1556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924DA-60EC-4B1F-AA86-D39204B37863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3302992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532F-E97F-4CE7-A369-E692FE690A19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234849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46B11-730C-4AA8-80E7-C89231B1ECF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146756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0"/>
            <a:ext cx="201889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8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P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0"/>
            <a:ext cx="2033269" cy="2033269"/>
          </a:xfrm>
          <a:prstGeom prst="rect">
            <a:avLst/>
          </a:prstGeom>
        </p:spPr>
      </p:pic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5133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 smtClean="0"/>
              <a:t>Imagen referencial</a:t>
            </a:r>
            <a:endParaRPr lang="es-E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3742" y="158236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Imagen Referencial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7378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imágenes prediseñadas 9"/>
          <p:cNvSpPr>
            <a:spLocks noGrp="1"/>
          </p:cNvSpPr>
          <p:nvPr>
            <p:ph type="clipArt" sz="quarter" idx="10" hasCustomPrompt="1"/>
          </p:nvPr>
        </p:nvSpPr>
        <p:spPr>
          <a:xfrm>
            <a:off x="0" y="0"/>
            <a:ext cx="2781300" cy="685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bg1"/>
                </a:solidFill>
                <a:latin typeface="gobCL"/>
                <a:cs typeface="gobCL"/>
              </a:defRPr>
            </a:lvl1pPr>
          </a:lstStyle>
          <a:p>
            <a:r>
              <a:rPr lang="es-ES" dirty="0" smtClean="0"/>
              <a:t>Imagen referencial</a:t>
            </a:r>
            <a:endParaRPr lang="es-E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3742" y="158236"/>
            <a:ext cx="2687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chemeClr val="bg1">
                    <a:lumMod val="75000"/>
                  </a:schemeClr>
                </a:solidFill>
              </a:rPr>
              <a:t>Imagen Referencial</a:t>
            </a:r>
            <a:endParaRPr lang="es-E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1130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3187701" y="2582490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/>
              <a:t>Estilo portada presentación 1, </a:t>
            </a:r>
            <a:r>
              <a:rPr lang="es-ES" dirty="0" err="1" smtClean="0"/>
              <a:t>Verdana</a:t>
            </a:r>
            <a:r>
              <a:rPr lang="es-ES" dirty="0" smtClean="0"/>
              <a:t> Negrita 28pt</a:t>
            </a:r>
            <a:endParaRPr lang="es-ES"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2" hasCustomPrompt="1"/>
          </p:nvPr>
        </p:nvSpPr>
        <p:spPr>
          <a:xfrm>
            <a:off x="3187701" y="3623722"/>
            <a:ext cx="5956300" cy="102754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 b="0" i="0">
                <a:solidFill>
                  <a:srgbClr val="4F81BD"/>
                </a:solidFill>
                <a:latin typeface="Verdana"/>
                <a:cs typeface="Verdana"/>
              </a:defRPr>
            </a:lvl1pPr>
          </a:lstStyle>
          <a:p>
            <a:r>
              <a:rPr lang="es-ES" dirty="0" smtClean="0">
                <a:solidFill>
                  <a:schemeClr val="accent1"/>
                </a:solidFill>
              </a:rPr>
              <a:t>(Línea adicional) Subtema </a:t>
            </a:r>
            <a:r>
              <a:rPr lang="es-ES" dirty="0" err="1" smtClean="0">
                <a:solidFill>
                  <a:schemeClr val="accent1"/>
                </a:solidFill>
              </a:rPr>
              <a:t>Verdana</a:t>
            </a:r>
            <a:r>
              <a:rPr lang="es-ES" dirty="0" smtClean="0">
                <a:solidFill>
                  <a:schemeClr val="accent1"/>
                </a:solidFill>
              </a:rPr>
              <a:t> 18pt</a:t>
            </a:r>
          </a:p>
        </p:txBody>
      </p:sp>
    </p:spTree>
    <p:extLst>
      <p:ext uri="{BB962C8B-B14F-4D97-AF65-F5344CB8AC3E}">
        <p14:creationId xmlns:p14="http://schemas.microsoft.com/office/powerpoint/2010/main" val="25460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20BBB9-BE06-4671-884C-A4132D132AAB}" type="datetime1">
              <a:rPr lang="en-US" altLang="es-CL">
                <a:solidFill>
                  <a:prstClr val="black"/>
                </a:solidFill>
                <a:ea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11/27/2019</a:t>
            </a:fld>
            <a:endParaRPr lang="en-US" altLang="es-CL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ED2C3-8659-4E06-8AEC-920C25B877A2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52012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altLang="es-CL"/>
              <a:t>Gobierno de Chile | Ministerio del Interior</a:t>
            </a:r>
          </a:p>
          <a:p>
            <a:pPr>
              <a:defRPr/>
            </a:pPr>
            <a:endParaRPr lang="en-US" altLang="es-C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49B60-95F3-445F-BB27-B1AD47577814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83804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3ACD1C-08D7-4E60-9E3E-D73ECFC35066}" type="datetime1">
              <a:rPr lang="en-US" altLang="es-CL">
                <a:solidFill>
                  <a:prstClr val="black"/>
                </a:solidFill>
                <a:ea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11/27/2019</a:t>
            </a:fld>
            <a:endParaRPr lang="en-US" altLang="es-CL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486E4-7FA7-4A68-8766-DD34B131FE5A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292209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E83653-F311-4B8A-BAC1-C238A1A7D5AD}" type="datetime1">
              <a:rPr lang="en-US" altLang="es-CL">
                <a:solidFill>
                  <a:prstClr val="black"/>
                </a:solidFill>
                <a:ea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11/27/2019</a:t>
            </a:fld>
            <a:endParaRPr lang="en-US" altLang="es-CL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02697-B9B3-465D-8E2E-E274668853CC}" type="slidenum">
              <a:rPr lang="en-US" altLang="es-CL"/>
              <a:pPr>
                <a:defRPr/>
              </a:pPr>
              <a:t>‹Nº›</a:t>
            </a:fld>
            <a:endParaRPr lang="en-US" altLang="es-CL"/>
          </a:p>
        </p:txBody>
      </p:sp>
    </p:spTree>
    <p:extLst>
      <p:ext uri="{BB962C8B-B14F-4D97-AF65-F5344CB8AC3E}">
        <p14:creationId xmlns:p14="http://schemas.microsoft.com/office/powerpoint/2010/main" val="1023910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omplemento-Logo-Gobierno-160x14px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6692900"/>
            <a:ext cx="2032000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9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L" smtClean="0"/>
              <a:t>Click to edit Master text styles</a:t>
            </a:r>
          </a:p>
          <a:p>
            <a:pPr lvl="1"/>
            <a:r>
              <a:rPr lang="en-US" altLang="es-CL" smtClean="0"/>
              <a:t>Second level</a:t>
            </a:r>
          </a:p>
          <a:p>
            <a:pPr lvl="2"/>
            <a:r>
              <a:rPr lang="en-US" altLang="es-CL" smtClean="0"/>
              <a:t>Third level</a:t>
            </a:r>
          </a:p>
          <a:p>
            <a:pPr lvl="3"/>
            <a:r>
              <a:rPr lang="en-US" altLang="es-CL" smtClean="0"/>
              <a:t>Fourth level</a:t>
            </a:r>
          </a:p>
          <a:p>
            <a:pPr lvl="4"/>
            <a:r>
              <a:rPr lang="en-US" altLang="es-CL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L">
                <a:ea typeface="ヒラギノ角ゴ Pro W3" charset="-128"/>
              </a:rPr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5C3859-A491-4434-96C5-FC90F6696FC3}" type="slidenum">
              <a:rPr lang="en-US" altLang="es-CL">
                <a:ea typeface="ヒラギノ角ゴ Pro W3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>
              <a:ea typeface="ヒラギノ角ゴ Pro W3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2700000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27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>
            <a:noFill/>
          </a:ln>
          <a:effectLst>
            <a:outerShdw blurRad="254000" dist="38100" dir="12899965" algn="br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>
            <a:noFill/>
          </a:ln>
          <a:effectLst>
            <a:outerShdw blurRad="254000" dist="38100" dir="12899965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800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27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1"/>
          </p:nvPr>
        </p:nvSpPr>
        <p:spPr>
          <a:xfrm>
            <a:off x="447720" y="2331905"/>
            <a:ext cx="8345272" cy="2224878"/>
          </a:xfrm>
        </p:spPr>
        <p:txBody>
          <a:bodyPr/>
          <a:lstStyle/>
          <a:p>
            <a:pPr algn="ctr"/>
            <a:r>
              <a:rPr lang="es-ES_tradnl" sz="3200" dirty="0" smtClean="0">
                <a:solidFill>
                  <a:schemeClr val="accent1"/>
                </a:solidFill>
                <a:latin typeface="Candara"/>
                <a:ea typeface="Tahoma" panose="020B0604030504040204" pitchFamily="34" charset="0"/>
                <a:cs typeface="Candara"/>
              </a:rPr>
              <a:t>Determinación del Proceso de Atención en Red para la ulceración y tto de Pie Diabético. </a:t>
            </a:r>
          </a:p>
          <a:p>
            <a:pPr algn="ctr"/>
            <a:endParaRPr lang="es-ES_tradnl" sz="3200" dirty="0">
              <a:solidFill>
                <a:schemeClr val="accent1"/>
              </a:solidFill>
              <a:latin typeface="Candara"/>
              <a:ea typeface="Tahoma" panose="020B0604030504040204" pitchFamily="34" charset="0"/>
              <a:cs typeface="Candara"/>
            </a:endParaRPr>
          </a:p>
        </p:txBody>
      </p:sp>
      <p:grpSp>
        <p:nvGrpSpPr>
          <p:cNvPr id="12" name="2 Grupo"/>
          <p:cNvGrpSpPr>
            <a:grpSpLocks/>
          </p:cNvGrpSpPr>
          <p:nvPr/>
        </p:nvGrpSpPr>
        <p:grpSpPr bwMode="auto">
          <a:xfrm>
            <a:off x="181012" y="4135550"/>
            <a:ext cx="4743450" cy="520378"/>
            <a:chOff x="3608088" y="5329398"/>
            <a:chExt cx="4743450" cy="50854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088" y="5373216"/>
              <a:ext cx="962375" cy="375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918" y="5410573"/>
              <a:ext cx="618801" cy="33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6560" y="5406933"/>
              <a:ext cx="349440" cy="349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16" name="Picture 7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493" y="5428780"/>
              <a:ext cx="390581" cy="3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743" y="5420978"/>
              <a:ext cx="637795" cy="32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1 Imagen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002" y="5329398"/>
              <a:ext cx="352246" cy="508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2 Grupo"/>
          <p:cNvGrpSpPr>
            <a:grpSpLocks/>
          </p:cNvGrpSpPr>
          <p:nvPr/>
        </p:nvGrpSpPr>
        <p:grpSpPr bwMode="auto">
          <a:xfrm>
            <a:off x="4259080" y="4136140"/>
            <a:ext cx="4743450" cy="523621"/>
            <a:chOff x="3608088" y="5329398"/>
            <a:chExt cx="4743450" cy="508540"/>
          </a:xfrm>
        </p:grpSpPr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2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8088" y="5373216"/>
              <a:ext cx="962375" cy="375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918" y="5410573"/>
              <a:ext cx="618801" cy="33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/>
            <p:cNvPicPr>
              <a:picLocks noChangeAspect="1" noChangeArrowheads="1"/>
            </p:cNvPicPr>
            <p:nvPr/>
          </p:nvPicPr>
          <p:blipFill>
            <a:blip r:embed="rId4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6560" y="5406933"/>
              <a:ext cx="349440" cy="349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</p:pic>
        <p:pic>
          <p:nvPicPr>
            <p:cNvPr id="30" name="Picture 7"/>
            <p:cNvPicPr>
              <a:picLocks noChangeAspect="1" noChangeArrowheads="1"/>
            </p:cNvPicPr>
            <p:nvPr/>
          </p:nvPicPr>
          <p:blipFill>
            <a:blip r:embed="rId5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7493" y="5428780"/>
              <a:ext cx="390581" cy="374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6" cstate="email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3743" y="5420978"/>
              <a:ext cx="637795" cy="32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1 Imagen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002" y="5329398"/>
              <a:ext cx="352246" cy="508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Subtítulo 2"/>
          <p:cNvSpPr txBox="1">
            <a:spLocks/>
          </p:cNvSpPr>
          <p:nvPr/>
        </p:nvSpPr>
        <p:spPr>
          <a:xfrm>
            <a:off x="822479" y="5299112"/>
            <a:ext cx="7595754" cy="11083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L" sz="1400" dirty="0" smtClean="0">
                <a:latin typeface="Calibri Light" panose="020F0302020204030204" pitchFamily="34" charset="0"/>
              </a:rPr>
              <a:t>Soledad Hormazabal Carreño.</a:t>
            </a:r>
          </a:p>
          <a:p>
            <a:pPr marL="0" indent="0" algn="ctr">
              <a:buNone/>
            </a:pPr>
            <a:r>
              <a:rPr lang="es-CL" sz="1400" dirty="0" smtClean="0">
                <a:latin typeface="Calibri Light" panose="020F0302020204030204" pitchFamily="34" charset="0"/>
              </a:rPr>
              <a:t>Enfermera Asesora Programa Cardiovascular </a:t>
            </a:r>
          </a:p>
          <a:p>
            <a:pPr marL="0" indent="0" algn="ctr">
              <a:buNone/>
            </a:pPr>
            <a:r>
              <a:rPr lang="es-CL" sz="1400" dirty="0" smtClean="0">
                <a:latin typeface="Calibri Light" panose="020F0302020204030204" pitchFamily="34" charset="0"/>
              </a:rPr>
              <a:t>Servicio de Salud Coquimbo</a:t>
            </a:r>
          </a:p>
          <a:p>
            <a:pPr marL="0" indent="0" algn="ctr">
              <a:buNone/>
            </a:pPr>
            <a:r>
              <a:rPr lang="es-CL" sz="1400" dirty="0" smtClean="0">
                <a:latin typeface="Calibri Light" panose="020F0302020204030204" pitchFamily="34" charset="0"/>
              </a:rPr>
              <a:t>2019</a:t>
            </a:r>
            <a:endParaRPr lang="es-CL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08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387296" y="872042"/>
          <a:ext cx="8349079" cy="537407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075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83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73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17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52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38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404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0177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8532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330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22255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Centros que realizan curaciones avanzadas de Pie Diabético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APS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Nivel Secundario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Nivel Terciario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12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Nombre del Establecimiento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Diagnóstico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Tratamiento Farmacológico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Estratificación Riesgo Ulceración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Curación Avanzada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Evaluación por Diabetologo o Infectologo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Evaluación por Cirujano Vascular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Evaluación por Fisiatra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Curación Avanzada 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Revascularización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Amputación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</a:rPr>
                        <a:t>Cardenal</a:t>
                      </a:r>
                      <a:r>
                        <a:rPr lang="es-CL" sz="1000" baseline="0" dirty="0" smtClean="0">
                          <a:effectLst/>
                        </a:rPr>
                        <a:t> Caro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</a:rPr>
                        <a:t>RSH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</a:rPr>
                        <a:t>Juan Pablo II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</a:rPr>
                        <a:t>Las Compañías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</a:rPr>
                        <a:t>PAC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</a:rPr>
                        <a:t>Shaffhauser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Sergio Aguilar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</a:rPr>
                        <a:t>  x</a:t>
                      </a: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El Sauce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Pan de Azúcar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Tongoy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T.</a:t>
                      </a:r>
                      <a:r>
                        <a:rPr lang="es-CL" sz="1000" baseline="0" dirty="0" smtClean="0">
                          <a:effectLst/>
                        </a:rPr>
                        <a:t> </a:t>
                      </a:r>
                      <a:r>
                        <a:rPr lang="es-CL" sz="1000" dirty="0" smtClean="0">
                          <a:effectLst/>
                        </a:rPr>
                        <a:t>Blancas 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San Juan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Sta. Cecilia 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M.</a:t>
                      </a:r>
                      <a:r>
                        <a:rPr lang="es-CL" sz="1000" baseline="0" dirty="0" smtClean="0">
                          <a:effectLst/>
                        </a:rPr>
                        <a:t> Macuada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</a:rPr>
                        <a:t> x</a:t>
                      </a: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</a:rPr>
                        <a:t>-</a:t>
                      </a: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</a:rPr>
                        <a:t> x</a:t>
                      </a: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J. Jordan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-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C. de Tamaya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-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2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Sotaqui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-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r>
                        <a:rPr lang="es-CL" sz="1000" dirty="0" smtClean="0">
                          <a:effectLst/>
                        </a:rPr>
                        <a:t>x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</a:rPr>
                        <a:t> 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</a:rPr>
                        <a:t> 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43" marR="65143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26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285761" y="122887"/>
          <a:ext cx="8593833" cy="381954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34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28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13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94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65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71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32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94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142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451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05783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 smtClean="0">
                          <a:effectLst/>
                        </a:rPr>
                        <a:t>Centros </a:t>
                      </a:r>
                      <a:r>
                        <a:rPr lang="es-CL" sz="900" dirty="0">
                          <a:effectLst/>
                        </a:rPr>
                        <a:t>que realizan curaciones avanzadas de Pie Diabético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APS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Nivel Secundario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Nivel Terciario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4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Nombre del Establecimiento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Diagnóstico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Tratamiento Farmacológico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Estratificación Riesgo Ulceración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Curación Avanzada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Evaluación por Diabetologo o Infectologo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Evaluación por Cirujano Vascular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Evaluación por Fisiatra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Curación Avanzada 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Revascularización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Amputación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La Higuera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</a:rPr>
                        <a:t>x</a:t>
                      </a: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baseline="0" dirty="0" smtClean="0">
                          <a:effectLst/>
                        </a:rPr>
                        <a:t> -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</a:rPr>
                        <a:t>x</a:t>
                      </a: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5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Vicuña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-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5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Paihuano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-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5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Rio Hurtado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-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5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Punitaqui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-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5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Montepatria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-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5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baseline="0" dirty="0" smtClean="0">
                          <a:effectLst/>
                        </a:rPr>
                        <a:t>Combarbala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-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5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Canela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-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5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Los Vilos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-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5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Salamanca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-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57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Illapel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-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 </a:t>
                      </a:r>
                      <a:endParaRPr lang="es-CL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 </a:t>
                      </a:r>
                      <a:endParaRPr lang="es-CL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17" marR="56617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285758" y="4125761"/>
          <a:ext cx="8593835" cy="225330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934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9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28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13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194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465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714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322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1941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142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4451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67640">
                <a:tc grid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Centros que realizan curaciones avanzadas de Pie Diabético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APS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Nivel Secundario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Nivel Terciario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7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Nombre del Establecimiento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Diagnóstico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Tratamiento Farmacológico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Estratificación Riesgo Ulceración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Curación Avanzada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Evaluación por Diabetologo o Infectologo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Evaluación por Cirujano Vascular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Evaluación por Fisiatra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Curación Avanzada 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 dirty="0">
                          <a:effectLst/>
                        </a:rPr>
                        <a:t>Revascularización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900">
                          <a:effectLst/>
                        </a:rPr>
                        <a:t>Amputación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Vicuña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</a:rPr>
                        <a:t>-</a:t>
                      </a: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Andacollo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-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Combarbala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-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Los Vilos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-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8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Salamanca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-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r>
                        <a:rPr lang="es-CL" sz="1100" dirty="0" smtClean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 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32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640814"/>
          </a:xfrm>
        </p:spPr>
        <p:txBody>
          <a:bodyPr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Recurso Humano Disponible.</a:t>
            </a:r>
            <a:endParaRPr lang="es-CL" b="1" dirty="0">
              <a:latin typeface="Calibri Light" panose="020F03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3754" y="894069"/>
            <a:ext cx="8177213" cy="5462664"/>
          </a:xfrm>
        </p:spPr>
        <p:txBody>
          <a:bodyPr/>
          <a:lstStyle/>
          <a:p>
            <a:pPr>
              <a:buFont typeface="Symbol" panose="05050102010706020507" pitchFamily="18" charset="2"/>
              <a:buChar char=""/>
            </a:pPr>
            <a:r>
              <a:rPr lang="es-CL" sz="1800" dirty="0" smtClean="0">
                <a:latin typeface="Calibri Light" panose="020F0302020204030204" pitchFamily="34" charset="0"/>
              </a:rPr>
              <a:t>Nivel Primario y Nivel Secundario.</a:t>
            </a:r>
          </a:p>
          <a:p>
            <a:pPr marL="0" indent="0">
              <a:buNone/>
            </a:pPr>
            <a:endParaRPr lang="es-CL" sz="1800" dirty="0" smtClean="0">
              <a:latin typeface="Calibri Light" panose="020F03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711" y="1308253"/>
            <a:ext cx="5043889" cy="425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7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06969"/>
            <a:ext cx="7886700" cy="565493"/>
          </a:xfrm>
        </p:spPr>
        <p:txBody>
          <a:bodyPr>
            <a:normAutofit/>
          </a:bodyPr>
          <a:lstStyle/>
          <a:p>
            <a:pPr algn="ctr"/>
            <a:r>
              <a:rPr lang="es-CL" dirty="0" smtClean="0"/>
              <a:t>APS.</a:t>
            </a:r>
            <a:endParaRPr lang="es-CL" dirty="0"/>
          </a:p>
        </p:txBody>
      </p:sp>
      <p:pic>
        <p:nvPicPr>
          <p:cNvPr id="4" name="Picture 2" descr="Resultado de imagen para enfermeras ani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86" y="2071203"/>
            <a:ext cx="1514247" cy="191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28650" y="1164844"/>
            <a:ext cx="7886700" cy="432286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"/>
            </a:pPr>
            <a:r>
              <a:rPr lang="es-CL" sz="1800" dirty="0">
                <a:latin typeface="+mj-lt"/>
              </a:rPr>
              <a:t>Poli de Curación Avanzada: </a:t>
            </a:r>
            <a:r>
              <a:rPr lang="es-CL" sz="1500" dirty="0">
                <a:latin typeface="+mj-lt"/>
              </a:rPr>
              <a:t>Funciona de Lunes a Viernes </a:t>
            </a:r>
          </a:p>
        </p:txBody>
      </p:sp>
      <p:pic>
        <p:nvPicPr>
          <p:cNvPr id="6" name="Picture 6" descr="Resultado de imagen para medicos anima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22" y="1743362"/>
            <a:ext cx="1405054" cy="234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958368" y="4865890"/>
            <a:ext cx="162276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200" dirty="0">
                <a:solidFill>
                  <a:schemeClr val="tx1"/>
                </a:solidFill>
                <a:latin typeface="+mj-lt"/>
              </a:rPr>
              <a:t>Lunes a Viernes Jornadas que se dividen en Mañana en Tarde o 3 veces por semana</a:t>
            </a:r>
            <a:r>
              <a:rPr lang="es-CL" sz="12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just"/>
            <a:r>
              <a:rPr lang="es-CL" sz="1200" dirty="0" smtClean="0">
                <a:solidFill>
                  <a:schemeClr val="tx1"/>
                </a:solidFill>
                <a:latin typeface="+mj-lt"/>
              </a:rPr>
              <a:t>26 con Capacitación.</a:t>
            </a:r>
          </a:p>
          <a:p>
            <a:pPr algn="just"/>
            <a:r>
              <a:rPr lang="es-CL" sz="1200" dirty="0" smtClean="0">
                <a:solidFill>
                  <a:schemeClr val="tx1"/>
                </a:solidFill>
                <a:latin typeface="+mj-lt"/>
              </a:rPr>
              <a:t>7 sin Capacitación.</a:t>
            </a:r>
          </a:p>
          <a:p>
            <a:pPr algn="just"/>
            <a:r>
              <a:rPr lang="es-CL" sz="1200" dirty="0" smtClean="0">
                <a:solidFill>
                  <a:schemeClr val="tx1"/>
                </a:solidFill>
                <a:latin typeface="+mj-lt"/>
              </a:rPr>
              <a:t>1 No informada.</a:t>
            </a:r>
          </a:p>
          <a:p>
            <a:pPr algn="just"/>
            <a:endParaRPr lang="es-CL" sz="12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CL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600267" y="4709787"/>
            <a:ext cx="162276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200" dirty="0">
                <a:solidFill>
                  <a:schemeClr val="tx1"/>
                </a:solidFill>
                <a:latin typeface="+mj-lt"/>
              </a:rPr>
              <a:t>Solo un Centro de Salud de la Región posee horas protegidas de 1 medico 3 horas por semana para la Evaluación de pacientes con UPD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5640779" y="3336966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Elipse 8"/>
          <p:cNvSpPr/>
          <p:nvPr/>
        </p:nvSpPr>
        <p:spPr>
          <a:xfrm>
            <a:off x="6822374" y="2664306"/>
            <a:ext cx="1894114" cy="182995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Nivel Secundario.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2696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231354"/>
            <a:ext cx="8164513" cy="572877"/>
          </a:xfrm>
        </p:spPr>
        <p:txBody>
          <a:bodyPr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N°Curaciones Avanzadas informadas en REM P. Dic 2017</a:t>
            </a:r>
            <a:endParaRPr lang="es-CL" b="1" dirty="0">
              <a:latin typeface="Calibri Light" panose="020F0302020204030204" pitchFamily="34" charset="0"/>
            </a:endParaRPr>
          </a:p>
        </p:txBody>
      </p:sp>
      <p:graphicFrame>
        <p:nvGraphicFramePr>
          <p:cNvPr id="4" name="5 Marcador de contenido"/>
          <p:cNvGraphicFramePr>
            <a:graphicFrameLocks/>
          </p:cNvGraphicFramePr>
          <p:nvPr>
            <p:extLst/>
          </p:nvPr>
        </p:nvGraphicFramePr>
        <p:xfrm>
          <a:off x="803160" y="936433"/>
          <a:ext cx="3867992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39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39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2512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Centro de Salud</a:t>
                      </a:r>
                      <a:r>
                        <a:rPr lang="es-CL" sz="1600" baseline="0" dirty="0" smtClean="0"/>
                        <a:t> APS</a:t>
                      </a:r>
                      <a:endParaRPr lang="es-CL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Producción 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2512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Coquimbo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207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2512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La Serena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540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2512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Vicuña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8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2512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Paihuano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3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2512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La Higuera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4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2512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Ovalle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83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2512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Rio Hurtado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4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2512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Punitaqui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0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2512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Montepatria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7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2512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Combarbala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0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2512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Los Vilos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0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2512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Salamanca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0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2512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Illapel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0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2512">
                <a:tc>
                  <a:txBody>
                    <a:bodyPr/>
                    <a:lstStyle/>
                    <a:p>
                      <a:r>
                        <a:rPr lang="es-CL" sz="1600" dirty="0" smtClean="0"/>
                        <a:t>Canela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1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4834568" y="2300627"/>
          <a:ext cx="392384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9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19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Hospital Salamanca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27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026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Hospital Combarbala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7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0026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Hospital Andacollo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24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026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Hospital Vicuña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9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0026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Hospital Los Vilos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9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9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20533"/>
            <a:ext cx="7886700" cy="994172"/>
          </a:xfrm>
        </p:spPr>
        <p:txBody>
          <a:bodyPr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Hospital de La Serena.</a:t>
            </a:r>
            <a:endParaRPr lang="es-CL" b="1" dirty="0">
              <a:latin typeface="Calibri Light" panose="020F03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97310"/>
            <a:ext cx="7886700" cy="432286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"/>
            </a:pPr>
            <a:r>
              <a:rPr lang="es-CL" sz="1800" dirty="0">
                <a:latin typeface="+mj-lt"/>
              </a:rPr>
              <a:t>Poli de Pie Diabético: </a:t>
            </a:r>
            <a:r>
              <a:rPr lang="es-CL" sz="1500" dirty="0">
                <a:latin typeface="+mj-lt"/>
              </a:rPr>
              <a:t>Funciona de Lunes a Viernes </a:t>
            </a:r>
          </a:p>
        </p:txBody>
      </p:sp>
      <p:pic>
        <p:nvPicPr>
          <p:cNvPr id="1026" name="Picture 2" descr="Resultado de imagen para enfermeras ani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76" y="2003181"/>
            <a:ext cx="1751867" cy="221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medicos anima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02" y="1857106"/>
            <a:ext cx="1531513" cy="25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610503" y="4724519"/>
            <a:ext cx="162276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Cirujano Vascular Días Jueves de 08:00 a 13:00 horas.</a:t>
            </a:r>
          </a:p>
          <a:p>
            <a:pPr marL="214313" indent="-214313">
              <a:buFont typeface="Symbol" panose="05050102010706020507" pitchFamily="18" charset="2"/>
              <a:buChar char=""/>
            </a:pPr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2 Altas</a:t>
            </a:r>
          </a:p>
          <a:p>
            <a:pPr marL="214313" indent="-214313">
              <a:buFont typeface="Symbol" panose="05050102010706020507" pitchFamily="18" charset="2"/>
              <a:buChar char=""/>
            </a:pPr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4 Controles</a:t>
            </a:r>
          </a:p>
          <a:p>
            <a:pPr marL="214313" indent="-214313">
              <a:buFont typeface="Symbol" panose="05050102010706020507" pitchFamily="18" charset="2"/>
              <a:buChar char=""/>
            </a:pPr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4 IC</a:t>
            </a:r>
          </a:p>
          <a:p>
            <a:pPr algn="ctr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15 horas aprox.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26858" y="4497322"/>
            <a:ext cx="162276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Lunes A Viernes de 08:00 a 13:00 </a:t>
            </a:r>
          </a:p>
          <a:p>
            <a:pPr algn="ctr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Aprox 10 pacientes.</a:t>
            </a:r>
          </a:p>
          <a:p>
            <a:pPr algn="ctr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22 horas </a:t>
            </a:r>
            <a:endParaRPr lang="es-CL" sz="1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s-CL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E.U Catherine Alvarez Cruz</a:t>
            </a:r>
            <a:endParaRPr lang="es-CL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32" name="Picture 8" descr="Resultado de imagen para otros profesionales area medica anima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569" y="2003181"/>
            <a:ext cx="2310337" cy="231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6318847" y="4651393"/>
            <a:ext cx="162276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Internista, Diabetólogo, e Infectólogo </a:t>
            </a:r>
          </a:p>
          <a:p>
            <a:pPr algn="just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Estos especialistas no trabajan directamente en el Poli de Diabetes.</a:t>
            </a:r>
          </a:p>
          <a:p>
            <a:pPr marL="214313" indent="-214313" algn="just">
              <a:buFont typeface="Symbol" panose="05050102010706020507" pitchFamily="18" charset="2"/>
              <a:buChar char=""/>
            </a:pPr>
            <a:r>
              <a:rPr lang="es-CL" sz="1200" b="1" dirty="0">
                <a:solidFill>
                  <a:schemeClr val="tx1"/>
                </a:solidFill>
                <a:latin typeface="Calibri Light" panose="020F0302020204030204" pitchFamily="34" charset="0"/>
              </a:rPr>
              <a:t>Sin Fisiatra.</a:t>
            </a:r>
          </a:p>
        </p:txBody>
      </p:sp>
    </p:spTree>
    <p:extLst>
      <p:ext uri="{BB962C8B-B14F-4D97-AF65-F5344CB8AC3E}">
        <p14:creationId xmlns:p14="http://schemas.microsoft.com/office/powerpoint/2010/main" val="279835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391886"/>
            <a:ext cx="8164513" cy="903514"/>
          </a:xfrm>
        </p:spPr>
        <p:txBody>
          <a:bodyPr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Hospital de Coquimbo.</a:t>
            </a:r>
            <a:endParaRPr lang="es-CL" b="1" dirty="0">
              <a:latin typeface="Calibri Light" panose="020F03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8535" y="1094587"/>
            <a:ext cx="7886700" cy="432286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"/>
            </a:pPr>
            <a:r>
              <a:rPr lang="es-CL" sz="1800" dirty="0">
                <a:latin typeface="+mj-lt"/>
              </a:rPr>
              <a:t>Poli de Pie Diabético: </a:t>
            </a:r>
            <a:r>
              <a:rPr lang="es-CL" sz="1500" dirty="0">
                <a:latin typeface="+mj-lt"/>
              </a:rPr>
              <a:t>Funciona de Lunes a </a:t>
            </a:r>
            <a:r>
              <a:rPr lang="es-CL" sz="1500" dirty="0" smtClean="0">
                <a:latin typeface="+mj-lt"/>
              </a:rPr>
              <a:t>Viernes.  </a:t>
            </a:r>
            <a:endParaRPr lang="es-CL" sz="1500" dirty="0">
              <a:latin typeface="+mj-lt"/>
            </a:endParaRPr>
          </a:p>
        </p:txBody>
      </p:sp>
      <p:pic>
        <p:nvPicPr>
          <p:cNvPr id="1026" name="Picture 2" descr="Resultado de imagen para enfermeras anim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94" y="1933879"/>
            <a:ext cx="1804098" cy="228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medicos anima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03" y="1778758"/>
            <a:ext cx="1555264" cy="25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610503" y="4651393"/>
            <a:ext cx="162276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Cirujano Vascular sin horas establecidas </a:t>
            </a:r>
          </a:p>
          <a:p>
            <a:pPr algn="ctr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Días Lunes mañana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85994" y="4659534"/>
            <a:ext cx="162276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Lunes </a:t>
            </a:r>
            <a:r>
              <a:rPr lang="es-CL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a </a:t>
            </a:r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Viernes de 14:00 a 17:00 </a:t>
            </a:r>
          </a:p>
          <a:p>
            <a:pPr algn="ctr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22 horas </a:t>
            </a:r>
            <a:endParaRPr lang="es-CL" sz="1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s-CL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E.U Evelyn Araya Labarca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Kinesiólogo.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Nutricionista. </a:t>
            </a:r>
            <a:endParaRPr lang="es-CL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32" name="Picture 8" descr="Resultado de imagen para otros profesionales area medica animad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29" y="1903099"/>
            <a:ext cx="2289184" cy="228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6318847" y="4651393"/>
            <a:ext cx="183950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Internista, Diabetólogo, Infectólogo y Fisiatra se derivan a través de IC</a:t>
            </a:r>
          </a:p>
          <a:p>
            <a:pPr algn="just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Estos especialistas no trabajan directamente en el Poli de Diabetes.</a:t>
            </a:r>
          </a:p>
        </p:txBody>
      </p:sp>
    </p:spTree>
    <p:extLst>
      <p:ext uri="{BB962C8B-B14F-4D97-AF65-F5344CB8AC3E}">
        <p14:creationId xmlns:p14="http://schemas.microsoft.com/office/powerpoint/2010/main" val="40490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431395"/>
            <a:ext cx="7886700" cy="852097"/>
          </a:xfrm>
        </p:spPr>
        <p:txBody>
          <a:bodyPr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Hospital de Ovalle.</a:t>
            </a:r>
            <a:endParaRPr lang="es-CL" b="1" dirty="0">
              <a:latin typeface="Calibri Light" panose="020F03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5528" y="1190489"/>
            <a:ext cx="7886700" cy="307075"/>
          </a:xfrm>
        </p:spPr>
        <p:txBody>
          <a:bodyPr>
            <a:noAutofit/>
          </a:bodyPr>
          <a:lstStyle/>
          <a:p>
            <a:pPr>
              <a:buFont typeface="Symbol" panose="05050102010706020507" pitchFamily="18" charset="2"/>
              <a:buChar char=""/>
            </a:pPr>
            <a:r>
              <a:rPr lang="es-CL" sz="1800" dirty="0">
                <a:latin typeface="+mj-lt"/>
              </a:rPr>
              <a:t> Poli de Pie Diabético: Funciona de Lunes a Viernes. </a:t>
            </a:r>
          </a:p>
          <a:p>
            <a:pPr>
              <a:buFont typeface="Symbol" panose="05050102010706020507" pitchFamily="18" charset="2"/>
              <a:buChar char=""/>
            </a:pPr>
            <a:endParaRPr lang="es-CL" sz="1800" dirty="0">
              <a:latin typeface="+mj-lt"/>
            </a:endParaRPr>
          </a:p>
        </p:txBody>
      </p:sp>
      <p:pic>
        <p:nvPicPr>
          <p:cNvPr id="2050" name="Picture 2" descr="Resultado de imagen para enfermero animad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4" y="1739639"/>
            <a:ext cx="1931871" cy="290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089083" y="4774223"/>
            <a:ext cx="162276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Lunes, Miércoles y Viernes de 14:00 a 17:00 </a:t>
            </a:r>
          </a:p>
          <a:p>
            <a:pPr algn="ctr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22 horas </a:t>
            </a:r>
            <a:endParaRPr lang="es-CL" sz="1200" dirty="0" smtClean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algn="ctr"/>
            <a:r>
              <a:rPr lang="es-CL" sz="12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E.U. Cesar Salgado </a:t>
            </a:r>
            <a:endParaRPr lang="es-CL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pic>
        <p:nvPicPr>
          <p:cNvPr id="6" name="Picture 6" descr="Resultado de imagen para medicos animad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373" y="1739639"/>
            <a:ext cx="1800895" cy="300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610503" y="4772747"/>
            <a:ext cx="162276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Actualmente este Poli sin horas de Cirujano Vascular destinadas a estos pacientes.</a:t>
            </a:r>
          </a:p>
        </p:txBody>
      </p:sp>
      <p:pic>
        <p:nvPicPr>
          <p:cNvPr id="2052" name="Picture 4" descr="Resultado de imagen para otros profesionales area medica animad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393" y="2009469"/>
            <a:ext cx="2549206" cy="25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6265319" y="4772747"/>
            <a:ext cx="1622765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El Hospital cuenta con Internista, Diabetologo, e Infectologo.</a:t>
            </a:r>
          </a:p>
          <a:p>
            <a:pPr algn="ctr"/>
            <a:endParaRPr lang="es-CL" sz="12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21613" y="5320048"/>
            <a:ext cx="11101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 algn="ctr">
              <a:buFont typeface="Symbol" panose="05050102010706020507" pitchFamily="18" charset="2"/>
              <a:buChar char=""/>
            </a:pPr>
            <a:r>
              <a:rPr lang="es-CL" sz="1200" dirty="0"/>
              <a:t>Sin Fisiatra.</a:t>
            </a:r>
          </a:p>
        </p:txBody>
      </p:sp>
    </p:spTree>
    <p:extLst>
      <p:ext uri="{BB962C8B-B14F-4D97-AF65-F5344CB8AC3E}">
        <p14:creationId xmlns:p14="http://schemas.microsoft.com/office/powerpoint/2010/main" val="21028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534" y="264404"/>
            <a:ext cx="8164513" cy="616945"/>
          </a:xfrm>
        </p:spPr>
        <p:txBody>
          <a:bodyPr/>
          <a:lstStyle/>
          <a:p>
            <a:pPr algn="ctr"/>
            <a:r>
              <a:rPr lang="es-CL" b="1" dirty="0">
                <a:latin typeface="Calibri Light" panose="020F0302020204030204" pitchFamily="34" charset="0"/>
              </a:rPr>
              <a:t>N°Curaciones Avanzadas informadas en REM P. </a:t>
            </a:r>
            <a:r>
              <a:rPr lang="es-CL" sz="1600" b="1" dirty="0">
                <a:latin typeface="Calibri Light" panose="020F0302020204030204" pitchFamily="34" charset="0"/>
              </a:rPr>
              <a:t>Dic 2017</a:t>
            </a:r>
            <a:endParaRPr lang="es-CL" dirty="0"/>
          </a:p>
        </p:txBody>
      </p:sp>
      <p:graphicFrame>
        <p:nvGraphicFramePr>
          <p:cNvPr id="3" name="5 Marcador de contenido"/>
          <p:cNvGraphicFramePr>
            <a:graphicFrameLocks/>
          </p:cNvGraphicFramePr>
          <p:nvPr>
            <p:extLst/>
          </p:nvPr>
        </p:nvGraphicFramePr>
        <p:xfrm>
          <a:off x="990447" y="1170734"/>
          <a:ext cx="7095934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7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79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0106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Centros</a:t>
                      </a:r>
                      <a:r>
                        <a:rPr lang="es-CL" sz="1600" baseline="0" dirty="0" smtClean="0">
                          <a:latin typeface="Calibri Light" panose="020F0302020204030204" pitchFamily="34" charset="0"/>
                        </a:rPr>
                        <a:t> Hospitalarios</a:t>
                      </a:r>
                      <a:endParaRPr lang="es-CL" sz="1600" dirty="0" smtClean="0">
                        <a:latin typeface="Calibri Light" panose="020F0302020204030204" pitchFamily="34" charset="0"/>
                      </a:endParaRPr>
                    </a:p>
                    <a:p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Producción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436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Hospital La Serena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0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436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Hospital Coquimbo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5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436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Hospital Ovalle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0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436">
                <a:tc>
                  <a:txBody>
                    <a:bodyPr/>
                    <a:lstStyle/>
                    <a:p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Hospital Illapel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>
                          <a:latin typeface="Calibri Light" panose="020F0302020204030204" pitchFamily="34" charset="0"/>
                        </a:rPr>
                        <a:t>8</a:t>
                      </a:r>
                      <a:endParaRPr lang="es-CL" sz="16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743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esultado de imagen para pie diabetico anim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23" y="3377955"/>
            <a:ext cx="255650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/>
          </p:nvPr>
        </p:nvGraphicFramePr>
        <p:xfrm>
          <a:off x="1113353" y="792968"/>
          <a:ext cx="7074043" cy="148600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672128"/>
                <a:gridCol w="512712"/>
                <a:gridCol w="2889203"/>
              </a:tblGrid>
              <a:tr h="3715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L" sz="1400" b="1" u="none" strike="noStrike" dirty="0">
                          <a:effectLst/>
                          <a:latin typeface="Calibri Light" panose="020F0302020204030204" pitchFamily="34" charset="0"/>
                        </a:rPr>
                        <a:t>ESTABLECIMIENTOS ATENCIÓN SECUNDARIA Y TERCIARIA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  <a:latin typeface="Calibri Light" panose="020F0302020204030204" pitchFamily="34" charset="0"/>
                        </a:rPr>
                        <a:t>1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  <a:latin typeface="Calibri Light" panose="020F0302020204030204" pitchFamily="34" charset="0"/>
                        </a:rPr>
                        <a:t>Hospital de La Serena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5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 Light" panose="020F0302020204030204" pitchFamily="34" charset="0"/>
                        </a:rPr>
                        <a:t>2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  <a:latin typeface="Calibri Light" panose="020F0302020204030204" pitchFamily="34" charset="0"/>
                        </a:rPr>
                        <a:t>Hospital de Coquimbo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5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  <a:latin typeface="Calibri Light" panose="020F0302020204030204" pitchFamily="34" charset="0"/>
                        </a:rPr>
                        <a:t>Hospital de Ovalle</a:t>
                      </a:r>
                      <a:endParaRPr lang="es-CL" sz="14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150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  <a:latin typeface="Calibri Light" panose="020F0302020204030204" pitchFamily="34" charset="0"/>
                        </a:rPr>
                        <a:t>Hospital de Illapel</a:t>
                      </a:r>
                      <a:endParaRPr lang="es-C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28" name="Picture 4" descr="Resultado de imagen para paciente anim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769" y="3200399"/>
            <a:ext cx="5711310" cy="321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18" y="3017519"/>
            <a:ext cx="3520734" cy="287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55996" y="2519470"/>
            <a:ext cx="914400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APS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401963" y="2475353"/>
            <a:ext cx="1572358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>
                <a:latin typeface="Calibri Light" panose="020F0302020204030204" pitchFamily="34" charset="0"/>
              </a:rPr>
              <a:t>HOSPITALES</a:t>
            </a:r>
            <a:endParaRPr lang="es-CL" dirty="0">
              <a:latin typeface="Calibri Light" panose="020F030202020403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680807" y="2626989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732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00" y="306638"/>
            <a:ext cx="8164513" cy="695899"/>
          </a:xfrm>
        </p:spPr>
        <p:txBody>
          <a:bodyPr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Introducción.</a:t>
            </a:r>
            <a:endParaRPr lang="es-CL" b="1" dirty="0">
              <a:latin typeface="Calibri Light" panose="020F03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9855" y="1002538"/>
            <a:ext cx="8177213" cy="2038118"/>
          </a:xfrm>
        </p:spPr>
        <p:txBody>
          <a:bodyPr/>
          <a:lstStyle/>
          <a:p>
            <a:r>
              <a:rPr lang="es-CL" sz="1800" dirty="0" smtClean="0">
                <a:latin typeface="Calibri Light" panose="020F0302020204030204" pitchFamily="34" charset="0"/>
              </a:rPr>
              <a:t>En Chile, según el registro de Egresos hospitalarios del Sector publico de salud del año 2017, el 67,9% del total de las amputaciones de extremidad inferior son en personas con DMII.</a:t>
            </a:r>
          </a:p>
          <a:p>
            <a:r>
              <a:rPr lang="es-CL" sz="1800" dirty="0">
                <a:latin typeface="Calibri Light" panose="020F0302020204030204" pitchFamily="34" charset="0"/>
              </a:rPr>
              <a:t>Se estima que el 80% de estas son precedidas por una ulcera en el pie. Los datos nacionales disponibles sugieren una tasa de amputación de 321 por 100.000 diabéticos en el año </a:t>
            </a:r>
            <a:r>
              <a:rPr lang="es-CL" sz="1800" dirty="0" smtClean="0">
                <a:latin typeface="Calibri Light" panose="020F0302020204030204" pitchFamily="34" charset="0"/>
              </a:rPr>
              <a:t>2017 </a:t>
            </a:r>
            <a:r>
              <a:rPr lang="es-CL" sz="1800" dirty="0">
                <a:latin typeface="Calibri Light" panose="020F0302020204030204" pitchFamily="34" charset="0"/>
              </a:rPr>
              <a:t>menor a la de años anteriores</a:t>
            </a:r>
            <a:r>
              <a:rPr lang="es-CL" sz="1800" dirty="0" smtClean="0">
                <a:latin typeface="Calibri Light" panose="020F0302020204030204" pitchFamily="34" charset="0"/>
              </a:rPr>
              <a:t>.</a:t>
            </a:r>
          </a:p>
          <a:p>
            <a:endParaRPr lang="es-CL" sz="1800" dirty="0">
              <a:latin typeface="Calibri Light" panose="020F0302020204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83" y="3319885"/>
            <a:ext cx="3065628" cy="308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0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581171"/>
              </p:ext>
            </p:extLst>
          </p:nvPr>
        </p:nvGraphicFramePr>
        <p:xfrm>
          <a:off x="187286" y="333683"/>
          <a:ext cx="8747394" cy="6056099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214391"/>
                <a:gridCol w="451691"/>
                <a:gridCol w="242372"/>
                <a:gridCol w="352539"/>
                <a:gridCol w="363557"/>
                <a:gridCol w="308472"/>
                <a:gridCol w="341523"/>
                <a:gridCol w="297456"/>
                <a:gridCol w="427872"/>
                <a:gridCol w="312062"/>
                <a:gridCol w="312062"/>
                <a:gridCol w="312062"/>
                <a:gridCol w="348776"/>
                <a:gridCol w="323534"/>
                <a:gridCol w="277174"/>
                <a:gridCol w="683046"/>
                <a:gridCol w="528956"/>
                <a:gridCol w="649849"/>
              </a:tblGrid>
              <a:tr h="21556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u="none" strike="noStrike" dirty="0">
                          <a:effectLst/>
                        </a:rPr>
                        <a:t> 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 gridSpan="17"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PROVINCIA ELQUI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62251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COMUNA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LA SERENA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COQUIMBO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VICUÑA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u="none" strike="noStrike" dirty="0">
                          <a:effectLst/>
                        </a:rPr>
                        <a:t>ANDACOLLO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LA HIGUERA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PAIHUANO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</a:tr>
              <a:tr h="2083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u="none" strike="noStrike" dirty="0">
                          <a:effectLst/>
                        </a:rPr>
                        <a:t>ESTABLECIMIENTO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E.Schaffauser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Pedro Aguirre Cerda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Las Compañías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Juan Pablo II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Cardenal Caro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Raúl Silva Henríquez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Dr. Sergio Aguilar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CESAFM Tierras Blancas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>
                          <a:effectLst/>
                        </a:rPr>
                        <a:t>CESFAM Santa Cecilia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PSR Pan de Azúcar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Tongoy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 smtClean="0">
                          <a:effectLst/>
                        </a:rPr>
                        <a:t>CESFAM San Juan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Hospital San Juan de Dios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 PSR DESAM Vicuña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Hospital José Luis </a:t>
                      </a:r>
                      <a:r>
                        <a:rPr lang="es-CL" sz="1200" u="none" strike="noStrike" dirty="0" err="1">
                          <a:effectLst/>
                        </a:rPr>
                        <a:t>Arraño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 La Higuera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Paihuano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vert="vert270" anchor="ctr"/>
                </a:tc>
              </a:tr>
              <a:tr h="286787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</a:rPr>
                        <a:t>Curación </a:t>
                      </a:r>
                      <a:r>
                        <a:rPr lang="es-CL" sz="1100" u="none" strike="noStrike" dirty="0">
                          <a:effectLst/>
                        </a:rPr>
                        <a:t>Avanzada 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</a:tr>
              <a:tr h="35590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Entrega Ayudas </a:t>
                      </a:r>
                      <a:r>
                        <a:rPr lang="es-CL" sz="1100" u="none" strike="noStrike" dirty="0" smtClean="0">
                          <a:effectLst/>
                        </a:rPr>
                        <a:t>Técnicas </a:t>
                      </a:r>
                      <a:r>
                        <a:rPr lang="es-CL" sz="1100" u="none" strike="noStrike" dirty="0">
                          <a:effectLst/>
                        </a:rPr>
                        <a:t>Bota de Descarga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</a:tr>
              <a:tr h="25237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Entrega de Ayudas </a:t>
                      </a:r>
                      <a:r>
                        <a:rPr lang="es-CL" sz="1100" u="none" strike="noStrike" dirty="0" smtClean="0">
                          <a:effectLst/>
                        </a:rPr>
                        <a:t>Técnicas Zapato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 </a:t>
                      </a:r>
                      <a:r>
                        <a:rPr lang="es-CL" sz="1100" u="none" strike="noStrike" dirty="0" smtClean="0">
                          <a:effectLst/>
                        </a:rPr>
                        <a:t>-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</a:tr>
              <a:tr h="35590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 smtClean="0">
                          <a:effectLst/>
                        </a:rPr>
                        <a:t>Eval.</a:t>
                      </a:r>
                      <a:r>
                        <a:rPr lang="es-CL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s-CL" sz="1100" u="none" strike="noStrike" dirty="0" smtClean="0">
                          <a:effectLst/>
                        </a:rPr>
                        <a:t>por </a:t>
                      </a:r>
                      <a:r>
                        <a:rPr lang="es-CL" sz="1100" u="none" strike="noStrike" dirty="0">
                          <a:effectLst/>
                        </a:rPr>
                        <a:t>Medico Especialista en Diabetes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</a:tr>
              <a:tr h="23793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Evaluacion por Medico Internista 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</a:tr>
              <a:tr h="217959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Evaluacion por Cirujano Vascular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</a:tr>
              <a:tr h="298258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Evaluacion por Medico Fisiatra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</a:tr>
              <a:tr h="35590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Revascularizacion en pacientes con UPD neuroizquemina/izquemica 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</a:tr>
              <a:tr h="355901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Rehabilitacion para pacientes amputados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</a:tr>
              <a:tr h="41726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 dirty="0">
                          <a:effectLst/>
                        </a:rPr>
                        <a:t>Entrega de </a:t>
                      </a:r>
                      <a:r>
                        <a:rPr lang="es-CL" sz="1100" u="none" strike="noStrike" dirty="0" smtClean="0">
                          <a:effectLst/>
                        </a:rPr>
                        <a:t>Prótesis </a:t>
                      </a:r>
                      <a:r>
                        <a:rPr lang="es-CL" sz="1100" u="none" strike="noStrike" dirty="0">
                          <a:effectLst/>
                        </a:rPr>
                        <a:t>paciente amputado por UPD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</a:t>
                      </a:r>
                      <a:endParaRPr lang="es-CL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517" marR="6517" marT="651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2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016523"/>
              </p:ext>
            </p:extLst>
          </p:nvPr>
        </p:nvGraphicFramePr>
        <p:xfrm>
          <a:off x="152400" y="473390"/>
          <a:ext cx="8650077" cy="587232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239958"/>
                <a:gridCol w="440145"/>
                <a:gridCol w="403467"/>
                <a:gridCol w="342335"/>
                <a:gridCol w="403467"/>
                <a:gridCol w="357617"/>
                <a:gridCol w="354561"/>
                <a:gridCol w="293431"/>
                <a:gridCol w="342335"/>
                <a:gridCol w="430976"/>
                <a:gridCol w="452371"/>
                <a:gridCol w="733575"/>
                <a:gridCol w="855839"/>
              </a:tblGrid>
              <a:tr h="328565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COMUNA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OVALLE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MONTE PATRIA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COMBARBALA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u="none" strike="noStrike" dirty="0">
                          <a:effectLst/>
                        </a:rPr>
                        <a:t>PUNITAQUI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u="none" strike="noStrike" dirty="0">
                          <a:effectLst/>
                        </a:rPr>
                        <a:t>RIO HURTADO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</a:tr>
              <a:tr h="26309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 dirty="0">
                          <a:effectLst/>
                        </a:rPr>
                        <a:t>ESTABLECIMIENTO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Marcos Macuada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Jorge Jordán D.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Sotaquí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Cerrillos de Tamaya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Monte Patria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CESAFM El Palqui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Chañaral Alto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Carén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Hospital San Juan de </a:t>
                      </a:r>
                      <a:r>
                        <a:rPr lang="es-CL" sz="1200" u="none" strike="noStrike" dirty="0" smtClean="0">
                          <a:effectLst/>
                        </a:rPr>
                        <a:t>Dios Combarbala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>
                          <a:effectLst/>
                        </a:rPr>
                        <a:t>DESAM Combarbalá</a:t>
                      </a:r>
                      <a:endParaRPr lang="es-CL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 Punitaqui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 Pichasca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vert="vert270" anchor="ctr"/>
                </a:tc>
              </a:tr>
              <a:tr h="27928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 smtClean="0">
                          <a:effectLst/>
                        </a:rPr>
                        <a:t>Curación </a:t>
                      </a:r>
                      <a:r>
                        <a:rPr lang="es-CL" sz="1200" u="none" strike="noStrike" dirty="0">
                          <a:effectLst/>
                        </a:rPr>
                        <a:t>Avanzada 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</a:tr>
              <a:tr h="27928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Entrega Ayudas Tecnicas Bota de Descarga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</a:tr>
              <a:tr h="27928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Entrega de Ayudas </a:t>
                      </a:r>
                      <a:r>
                        <a:rPr lang="es-CL" sz="1200" u="none" strike="noStrike" dirty="0" err="1" smtClean="0">
                          <a:effectLst/>
                        </a:rPr>
                        <a:t>Tecnicas</a:t>
                      </a:r>
                      <a:r>
                        <a:rPr lang="es-CL" sz="1200" u="none" strike="noStrike" dirty="0" smtClean="0">
                          <a:effectLst/>
                        </a:rPr>
                        <a:t> </a:t>
                      </a:r>
                      <a:r>
                        <a:rPr lang="es-CL" sz="1200" u="none" strike="noStrike" dirty="0">
                          <a:effectLst/>
                        </a:rPr>
                        <a:t>Zapato </a:t>
                      </a:r>
                      <a:r>
                        <a:rPr lang="es-CL" sz="1200" u="none" strike="noStrike" dirty="0" smtClean="0">
                          <a:effectLst/>
                        </a:rPr>
                        <a:t>Ortopédico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</a:tr>
              <a:tr h="27928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Evaluacion por Medico Especialista en Diabetes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</a:tr>
              <a:tr h="27928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 err="1">
                          <a:effectLst/>
                        </a:rPr>
                        <a:t>Evaluacion</a:t>
                      </a:r>
                      <a:r>
                        <a:rPr lang="es-CL" sz="1200" u="none" strike="noStrike" dirty="0">
                          <a:effectLst/>
                        </a:rPr>
                        <a:t> por Medico Internista 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</a:tr>
              <a:tr h="27928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Evaluacion por Cirujano Vascular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</a:tr>
              <a:tr h="27928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 smtClean="0">
                          <a:effectLst/>
                        </a:rPr>
                        <a:t>Evaluación </a:t>
                      </a:r>
                      <a:r>
                        <a:rPr lang="es-CL" sz="1200" u="none" strike="noStrike" dirty="0">
                          <a:effectLst/>
                        </a:rPr>
                        <a:t>por Medico Fisiatra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</a:tr>
              <a:tr h="39930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 smtClean="0">
                          <a:effectLst/>
                        </a:rPr>
                        <a:t>Revascularización </a:t>
                      </a:r>
                      <a:r>
                        <a:rPr lang="es-CL" sz="1200" u="none" strike="noStrike" dirty="0">
                          <a:effectLst/>
                        </a:rPr>
                        <a:t>en pacientes con UPD neuroizquemina/</a:t>
                      </a:r>
                      <a:r>
                        <a:rPr lang="es-CL" sz="1200" u="none" strike="noStrike" dirty="0" err="1">
                          <a:effectLst/>
                        </a:rPr>
                        <a:t>izquemica</a:t>
                      </a:r>
                      <a:r>
                        <a:rPr lang="es-CL" sz="1200" u="none" strike="noStrike" dirty="0">
                          <a:effectLst/>
                        </a:rPr>
                        <a:t> 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3-1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</a:tr>
              <a:tr h="27928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Rehabilitacion para pacientes amputados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</a:tr>
              <a:tr h="279280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Entrega de </a:t>
                      </a:r>
                      <a:r>
                        <a:rPr lang="es-CL" sz="1200" u="none" strike="noStrike" dirty="0" err="1">
                          <a:effectLst/>
                        </a:rPr>
                        <a:t>Protesis</a:t>
                      </a:r>
                      <a:r>
                        <a:rPr lang="es-CL" sz="1200" u="none" strike="noStrike" dirty="0">
                          <a:effectLst/>
                        </a:rPr>
                        <a:t> paciente amputado por UPD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3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75" marR="8675" marT="867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926471"/>
              </p:ext>
            </p:extLst>
          </p:nvPr>
        </p:nvGraphicFramePr>
        <p:xfrm>
          <a:off x="339689" y="474689"/>
          <a:ext cx="8539902" cy="5515977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037686"/>
                <a:gridCol w="687777"/>
                <a:gridCol w="687777"/>
                <a:gridCol w="687777"/>
                <a:gridCol w="687777"/>
                <a:gridCol w="687777"/>
                <a:gridCol w="687777"/>
                <a:gridCol w="687777"/>
                <a:gridCol w="687777"/>
              </a:tblGrid>
              <a:tr h="29696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u="none" strike="noStrike" dirty="0">
                          <a:effectLst/>
                        </a:rPr>
                        <a:t> 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PROVINCIA CHOAPA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296969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COMUNA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ILLAPEL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SALAMANCA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000" b="1" u="none" strike="noStrike" dirty="0">
                          <a:effectLst/>
                        </a:rPr>
                        <a:t>LOS VILOS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1" u="none" strike="noStrike" dirty="0">
                          <a:effectLst/>
                        </a:rPr>
                        <a:t>CANELA</a:t>
                      </a:r>
                      <a:endParaRPr lang="es-C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</a:tr>
              <a:tr h="21878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200" u="none" strike="noStrike" dirty="0">
                          <a:effectLst/>
                        </a:rPr>
                        <a:t>ESTABLECIMIENTO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 smtClean="0">
                          <a:effectLst/>
                        </a:rPr>
                        <a:t>Hospital </a:t>
                      </a:r>
                      <a:r>
                        <a:rPr lang="es-CL" sz="1200" u="none" strike="noStrike" dirty="0">
                          <a:effectLst/>
                        </a:rPr>
                        <a:t>Humberto Elorza </a:t>
                      </a:r>
                      <a:r>
                        <a:rPr lang="es-CL" sz="1200" u="none" strike="noStrike" dirty="0" smtClean="0">
                          <a:effectLst/>
                        </a:rPr>
                        <a:t>Cortés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Urbano de Illapel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CESFAM Villa San Rafael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Hospital de Salamanca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DESAM Salamanca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Hospital San Pedro Los Vilos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DESAM Los Vilos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200" u="none" strike="noStrike" dirty="0">
                          <a:effectLst/>
                        </a:rPr>
                        <a:t>CES Canela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vert="vert270" anchor="ctr"/>
                </a:tc>
              </a:tr>
              <a:tr h="262248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Curacion Avanzada 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</a:tr>
              <a:tr h="262248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Entrega Ayudas </a:t>
                      </a:r>
                      <a:r>
                        <a:rPr lang="es-CL" sz="1200" u="none" strike="noStrike" dirty="0" smtClean="0">
                          <a:effectLst/>
                        </a:rPr>
                        <a:t>Técnicas </a:t>
                      </a:r>
                      <a:r>
                        <a:rPr lang="es-CL" sz="1200" u="none" strike="noStrike" dirty="0">
                          <a:effectLst/>
                        </a:rPr>
                        <a:t>Bota de Descarga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</a:tr>
              <a:tr h="262248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>
                          <a:effectLst/>
                        </a:rPr>
                        <a:t>Entrega de Ayudas </a:t>
                      </a:r>
                      <a:r>
                        <a:rPr lang="es-CL" sz="1200" u="none" strike="noStrike" dirty="0" smtClean="0">
                          <a:effectLst/>
                        </a:rPr>
                        <a:t>Técnicas </a:t>
                      </a:r>
                      <a:r>
                        <a:rPr lang="es-CL" sz="1200" u="none" strike="noStrike" dirty="0">
                          <a:effectLst/>
                        </a:rPr>
                        <a:t>Zapato </a:t>
                      </a:r>
                      <a:r>
                        <a:rPr lang="es-CL" sz="1200" u="none" strike="noStrike" dirty="0" smtClean="0">
                          <a:effectLst/>
                        </a:rPr>
                        <a:t>Ortopédico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-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</a:tr>
              <a:tr h="262248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Evaluacion por Medico Especialista en Diabetes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</a:tr>
              <a:tr h="262248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Evaluacion por Medico Internista 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</a:tr>
              <a:tr h="262248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Evaluacion por Cirujano Vascular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</a:tr>
              <a:tr h="262248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Evaluacion por Medico Fisiatra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</a:tr>
              <a:tr h="305378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Revascularizacion en pacientes con UPD neuroizquemina/izquemica 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4-2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</a:tr>
              <a:tr h="262248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 dirty="0" smtClean="0">
                          <a:effectLst/>
                        </a:rPr>
                        <a:t>Rehabilitación </a:t>
                      </a:r>
                      <a:r>
                        <a:rPr lang="es-CL" sz="1200" u="none" strike="noStrike" dirty="0">
                          <a:effectLst/>
                        </a:rPr>
                        <a:t>para pacientes amputados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</a:tr>
              <a:tr h="262248">
                <a:tc>
                  <a:txBody>
                    <a:bodyPr/>
                    <a:lstStyle/>
                    <a:p>
                      <a:pPr algn="l" fontAlgn="b"/>
                      <a:r>
                        <a:rPr lang="es-CL" sz="1200" u="none" strike="noStrike">
                          <a:effectLst/>
                        </a:rPr>
                        <a:t>Entrega de Protesis paciente amputado por UPD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>
                          <a:effectLst/>
                        </a:rPr>
                        <a:t>4</a:t>
                      </a:r>
                      <a:endParaRPr lang="es-CL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>
                          <a:effectLst/>
                        </a:rPr>
                        <a:t>4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32" marR="8232" marT="823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2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69413"/>
            <a:ext cx="7772400" cy="1470025"/>
          </a:xfrm>
        </p:spPr>
        <p:txBody>
          <a:bodyPr/>
          <a:lstStyle/>
          <a:p>
            <a:pPr algn="ctr"/>
            <a:r>
              <a:rPr lang="es-CL" dirty="0" smtClean="0"/>
              <a:t>Comité Regional Pie Diabetico.</a:t>
            </a:r>
            <a:endParaRPr lang="es-CL" dirty="0"/>
          </a:p>
        </p:txBody>
      </p:sp>
      <p:pic>
        <p:nvPicPr>
          <p:cNvPr id="1026" name="Picture 2" descr="Resultado de imagen para trabajo en equip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505" y="2121590"/>
            <a:ext cx="3909649" cy="368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6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2" y="512566"/>
            <a:ext cx="7651173" cy="57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2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39" y="829261"/>
            <a:ext cx="4530047" cy="2529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839" y="339687"/>
            <a:ext cx="8164513" cy="1143000"/>
          </a:xfrm>
        </p:spPr>
        <p:txBody>
          <a:bodyPr/>
          <a:lstStyle/>
          <a:p>
            <a:pPr algn="ctr"/>
            <a:r>
              <a:rPr lang="es-CL" sz="1800" u="sng" dirty="0" smtClean="0"/>
              <a:t>Ordinario N°0534 </a:t>
            </a:r>
            <a:r>
              <a:rPr lang="es-CL" sz="1800" dirty="0" smtClean="0"/>
              <a:t>del 27 DE Marzo del 2019.</a:t>
            </a:r>
            <a:br>
              <a:rPr lang="es-CL" sz="1800" dirty="0" smtClean="0"/>
            </a:br>
            <a:r>
              <a:rPr lang="es-CL" sz="1800" dirty="0" smtClean="0"/>
              <a:t>Informa sobre Ayudas Técnicas de Pie Diabetico.</a:t>
            </a:r>
            <a:endParaRPr lang="es-CL" sz="1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294" y="3358715"/>
            <a:ext cx="5613334" cy="3085608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2588962" y="5629620"/>
            <a:ext cx="5640637" cy="1085161"/>
          </a:xfrm>
          <a:prstGeom prst="ellipse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65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0535" y="284602"/>
            <a:ext cx="8164513" cy="497595"/>
          </a:xfrm>
        </p:spPr>
        <p:txBody>
          <a:bodyPr/>
          <a:lstStyle/>
          <a:p>
            <a:pPr algn="ctr"/>
            <a:r>
              <a:rPr lang="es-CL" sz="2000" dirty="0" smtClean="0"/>
              <a:t>Actualización en el Manejo y Tratamiento en Pie Diabetico</a:t>
            </a:r>
            <a:endParaRPr lang="es-CL" sz="2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533644"/>
              </p:ext>
            </p:extLst>
          </p:nvPr>
        </p:nvGraphicFramePr>
        <p:xfrm>
          <a:off x="945161" y="813006"/>
          <a:ext cx="7459887" cy="5590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2932"/>
                <a:gridCol w="5596955"/>
              </a:tblGrid>
              <a:tr h="237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HORARIO</a:t>
                      </a:r>
                      <a:endParaRPr lang="es-CL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TEMATICA </a:t>
                      </a:r>
                      <a:endParaRPr lang="es-CL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</a:tr>
              <a:tr h="237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08:30 – 09:00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Inscripciones 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</a:tr>
              <a:tr h="237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09:00 – 09:15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Bienvenida SS Coquimbo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</a:tr>
              <a:tr h="437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09:15 – 10:00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Epidemiologia de las Enfermedades Crónicas no </a:t>
                      </a:r>
                      <a:r>
                        <a:rPr lang="es-CL" sz="1000" dirty="0" smtClean="0">
                          <a:effectLst/>
                          <a:latin typeface="Calibri Light" panose="020F0302020204030204" pitchFamily="34" charset="0"/>
                        </a:rPr>
                        <a:t>trasmisibles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b="1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E.U. Soledad Hormazabal Asesora PSCV DSSC </a:t>
                      </a:r>
                      <a:endParaRPr lang="es-CL" sz="10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</a:tr>
              <a:tr h="502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10:00 – 10:45 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Rol del Equipo de Salud en Manejo Integral del Pie Diabético.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b="1" dirty="0">
                          <a:effectLst/>
                          <a:latin typeface="Calibri Light" panose="020F0302020204030204" pitchFamily="34" charset="0"/>
                        </a:rPr>
                        <a:t>E.U. Natalia Acevedo</a:t>
                      </a:r>
                      <a:endParaRPr lang="es-CL" sz="10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</a:tr>
              <a:tr h="237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10:45 – 11:00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Coffe Break</a:t>
                      </a:r>
                      <a:endParaRPr lang="es-CL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</a:tr>
              <a:tr h="64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11:00 – 11:45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Determinación de la Severidad de la UPD: Escala Pronostica de San Elián.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b="1" dirty="0">
                          <a:effectLst/>
                          <a:latin typeface="Calibri Light" panose="020F0302020204030204" pitchFamily="34" charset="0"/>
                        </a:rPr>
                        <a:t>Dr Francisco Salvador, MINSAL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</a:tr>
              <a:tr h="477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11:45 – 13:00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Taller Escala Pronostica de San Elián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b="1" dirty="0">
                          <a:effectLst/>
                          <a:latin typeface="Calibri Light" panose="020F0302020204030204" pitchFamily="34" charset="0"/>
                        </a:rPr>
                        <a:t>Dr Francisco Salvador, MINSAL</a:t>
                      </a:r>
                      <a:endParaRPr lang="es-CL" sz="10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</a:tr>
              <a:tr h="384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13:00 – 14:15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Almuerzo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</a:tr>
              <a:tr h="9067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14:15 -  16:00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Determinación de Protocolo de Curación Avanzada Instituto Nacional de Heridas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Taller Determinación de Protocolo de Curación Avanzada Instituto Nacional de Heridas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b="1" dirty="0">
                          <a:effectLst/>
                          <a:latin typeface="Calibri Light" panose="020F0302020204030204" pitchFamily="34" charset="0"/>
                        </a:rPr>
                        <a:t>Directora Instituto Nacional de Heridas, Isabel Aburto </a:t>
                      </a:r>
                      <a:endParaRPr lang="es-CL" sz="10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</a:tr>
              <a:tr h="2378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16:00 – 16:30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Coffe Break</a:t>
                      </a:r>
                      <a:endParaRPr lang="es-CL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 anchor="ctr"/>
                </a:tc>
              </a:tr>
              <a:tr h="6481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16:30 – 17:00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Exposición de LBF insumos Médicos.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65" marR="4686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9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712616"/>
              </p:ext>
            </p:extLst>
          </p:nvPr>
        </p:nvGraphicFramePr>
        <p:xfrm>
          <a:off x="573344" y="253390"/>
          <a:ext cx="7942694" cy="6203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054"/>
                <a:gridCol w="4990640"/>
              </a:tblGrid>
              <a:tr h="1509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HORARIO</a:t>
                      </a:r>
                      <a:endParaRPr lang="es-CL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TEMATICA 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</a:tr>
              <a:tr h="426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08:30 – 09:30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Taller de Insulinizacion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  <a:latin typeface="Calibri Light" panose="020F0302020204030204" pitchFamily="34" charset="0"/>
                        </a:rPr>
                        <a:t>Dr Fernandez.</a:t>
                      </a:r>
                      <a:endParaRPr lang="es-CL" sz="10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</a:tr>
              <a:tr h="4528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09:00 – 10:00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Orientación Técnica del Manejo Integral del Pie Diabético.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  <a:latin typeface="Calibri Light" panose="020F0302020204030204" pitchFamily="34" charset="0"/>
                        </a:rPr>
                        <a:t>E.U. Pia Venegas Araneda MINSAL</a:t>
                      </a:r>
                      <a:endParaRPr lang="es-CL" sz="10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</a:tr>
              <a:tr h="944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10:00- 10:40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Factores de Riesgo del Pie Diabético y Manejo del pacientes con Ulcera pie Diabético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Neuropatía Periférica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Enfermedad Arterial Periférica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Deformidad del Pie.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  <a:latin typeface="Calibri Light" panose="020F0302020204030204" pitchFamily="34" charset="0"/>
                        </a:rPr>
                        <a:t>Dra. Camila Pino</a:t>
                      </a:r>
                      <a:endParaRPr lang="es-CL" sz="10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</a:tr>
              <a:tr h="1898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10:40 – 11:00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Coffe Break</a:t>
                      </a:r>
                      <a:endParaRPr lang="es-CL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</a:tr>
              <a:tr h="10567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11:00 – 12:00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Pruebas de Tamizaje para la detección temprana de Neuropatía Diabética Periférica.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Test de sensación de presión de contacto con monofilamento.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Test de pérdida de sensibilidad vibratoria.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  <a:latin typeface="Calibri Light" panose="020F0302020204030204" pitchFamily="34" charset="0"/>
                        </a:rPr>
                        <a:t>Dra. Camila Pino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</a:tr>
              <a:tr h="4528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12:00 – 13:00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Vascularización en los pacientes con UPD.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  <a:latin typeface="Calibri Light" panose="020F0302020204030204" pitchFamily="34" charset="0"/>
                        </a:rPr>
                        <a:t>Dra. Camila Pino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</a:tr>
              <a:tr h="4419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13:00 – 14:30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Almuerzo Libre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</a:tr>
              <a:tr h="7548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14:30 – 15:30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Fisiatría en el Tratamiento de los pacientes con PD u UPD.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Ayudas Técnicas y Descarga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  <a:latin typeface="Calibri Light" panose="020F0302020204030204" pitchFamily="34" charset="0"/>
                        </a:rPr>
                        <a:t>Dr Roberto Alfaro.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</a:tr>
              <a:tr h="4528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15:30 – 16:00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Manejo de Complicaciones de Ulcera y su Tratamiento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b="1" dirty="0">
                          <a:effectLst/>
                          <a:latin typeface="Calibri Light" panose="020F0302020204030204" pitchFamily="34" charset="0"/>
                        </a:rPr>
                        <a:t>Dr. Roberto Alfaro.</a:t>
                      </a:r>
                      <a:endParaRPr lang="es-CL" sz="1000" b="1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</a:tr>
              <a:tr h="3631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16:00 – 16:30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 Light" panose="020F0302020204030204" pitchFamily="34" charset="0"/>
                        </a:rPr>
                        <a:t>Coffe Break</a:t>
                      </a:r>
                      <a:endParaRPr lang="es-CL" sz="1000" dirty="0"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 Light" panose="020F0302020204030204" pitchFamily="34" charset="0"/>
                        </a:rPr>
                        <a:t>Visita a Stand Informativos. </a:t>
                      </a:r>
                      <a:endParaRPr lang="es-CL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</a:tr>
              <a:tr h="3834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>
                          <a:effectLst/>
                          <a:latin typeface="Calibri Light" panose="020F0302020204030204" pitchFamily="34" charset="0"/>
                        </a:rPr>
                        <a:t>16:30 – 17:00</a:t>
                      </a:r>
                      <a:endParaRPr lang="es-CL" sz="100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Calificación y término de la Jornada.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000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  <a:endParaRPr lang="es-CL" sz="1000" dirty="0"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68" marR="442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8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662848"/>
          </a:xfrm>
        </p:spPr>
        <p:txBody>
          <a:bodyPr/>
          <a:lstStyle/>
          <a:p>
            <a:pPr algn="ctr"/>
            <a:r>
              <a:rPr lang="es-CL" sz="1600" u="sng" dirty="0" smtClean="0"/>
              <a:t>Ordinario N°1178 </a:t>
            </a:r>
            <a:br>
              <a:rPr lang="es-CL" sz="1600" u="sng" dirty="0" smtClean="0"/>
            </a:br>
            <a:r>
              <a:rPr lang="es-CL" sz="1600" dirty="0" smtClean="0"/>
              <a:t>Informa Implementación de Poli de Pie Diabetico en cada Centro de Salud.</a:t>
            </a:r>
            <a:endParaRPr lang="es-CL" sz="1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6771"/>
            <a:ext cx="3191173" cy="16594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173" y="815248"/>
            <a:ext cx="5613333" cy="586648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86276" y="3078725"/>
            <a:ext cx="3018622" cy="256993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86276" y="3078725"/>
            <a:ext cx="3018622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400" dirty="0"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Tomando todo lo anterior en consideración es que se toma como Acuerdo el Formar el “</a:t>
            </a:r>
            <a:r>
              <a:rPr lang="es-ES" sz="1400" b="1" dirty="0"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Policlìnico de Pie Diabetico”</a:t>
            </a:r>
            <a:r>
              <a:rPr lang="es-ES" sz="1400" dirty="0">
                <a:latin typeface="Calibri Light" panose="020F03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cada CESFAM Y Hospital de la Región. Este policlínico deberá contar con las horas de Profesionales necesarias para su funcionamiento dentro de las cuales se toman los siguientes acuerdos. (Pueden variar de acuerdo a la cantidad de pacientes)</a:t>
            </a:r>
            <a:endParaRPr lang="es-C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5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00" y="414903"/>
            <a:ext cx="7367651" cy="601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7640" y="394770"/>
            <a:ext cx="8164513" cy="1143000"/>
          </a:xfrm>
        </p:spPr>
        <p:txBody>
          <a:bodyPr/>
          <a:lstStyle/>
          <a:p>
            <a:pPr algn="ctr"/>
            <a:r>
              <a:rPr lang="es-C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Población mayor de 15 años </a:t>
            </a:r>
            <a:r>
              <a:rPr lang="es-CL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Inscrita validada en APS </a:t>
            </a:r>
            <a:r>
              <a:rPr lang="es-CL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Diabetes Mellitus tipo 2 según Prevalencia. (2017)</a:t>
            </a:r>
            <a:endParaRPr lang="es-CL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2" descr="Resultado de imagen para hombre y muje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25" y="2430937"/>
            <a:ext cx="1912328" cy="264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Gráfico 11"/>
          <p:cNvGraphicFramePr/>
          <p:nvPr>
            <p:extLst/>
          </p:nvPr>
        </p:nvGraphicFramePr>
        <p:xfrm>
          <a:off x="627962" y="1423931"/>
          <a:ext cx="6125378" cy="386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67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3756752" y="4669316"/>
            <a:ext cx="1784732" cy="45352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72598"/>
            <a:ext cx="8164513" cy="607764"/>
          </a:xfrm>
        </p:spPr>
        <p:txBody>
          <a:bodyPr/>
          <a:lstStyle/>
          <a:p>
            <a:pPr algn="ctr"/>
            <a:r>
              <a:rPr lang="es-CL" sz="1600" u="sng" dirty="0"/>
              <a:t>Ordinario </a:t>
            </a:r>
            <a:r>
              <a:rPr lang="es-CL" sz="1600" u="sng" dirty="0" smtClean="0"/>
              <a:t>N°1757 </a:t>
            </a:r>
            <a:r>
              <a:rPr lang="es-CL" sz="1600" u="sng" dirty="0"/>
              <a:t/>
            </a:r>
            <a:br>
              <a:rPr lang="es-CL" sz="1600" u="sng" dirty="0"/>
            </a:br>
            <a:r>
              <a:rPr lang="es-CL" sz="1600" dirty="0"/>
              <a:t>Informa </a:t>
            </a:r>
            <a:r>
              <a:rPr lang="es-CL" sz="1600" dirty="0" smtClean="0"/>
              <a:t>Aspectos Podológicos a considerar en la Atención de Salud.</a:t>
            </a:r>
            <a:endParaRPr lang="es-CL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33889"/>
            <a:ext cx="4076241" cy="2247441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910988" y="767510"/>
            <a:ext cx="3095740" cy="45352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563" y="940323"/>
            <a:ext cx="4716864" cy="562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3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295619"/>
            <a:ext cx="8164513" cy="585730"/>
          </a:xfrm>
        </p:spPr>
        <p:txBody>
          <a:bodyPr/>
          <a:lstStyle/>
          <a:p>
            <a:pPr algn="ctr"/>
            <a:r>
              <a:rPr lang="es-CL" sz="2000" dirty="0" smtClean="0"/>
              <a:t>Compra desde la DSSC.</a:t>
            </a:r>
            <a:endParaRPr lang="es-CL" sz="2000" dirty="0"/>
          </a:p>
        </p:txBody>
      </p:sp>
      <p:sp>
        <p:nvSpPr>
          <p:cNvPr id="4" name="Elipse 3"/>
          <p:cNvSpPr/>
          <p:nvPr/>
        </p:nvSpPr>
        <p:spPr>
          <a:xfrm>
            <a:off x="1751680" y="3566224"/>
            <a:ext cx="3922005" cy="396608"/>
          </a:xfrm>
          <a:prstGeom prst="ellipse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64" y="1463667"/>
            <a:ext cx="6366690" cy="410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193" y="143675"/>
            <a:ext cx="3910988" cy="678455"/>
          </a:xfrm>
        </p:spPr>
        <p:txBody>
          <a:bodyPr/>
          <a:lstStyle/>
          <a:p>
            <a:pPr algn="ctr"/>
            <a:r>
              <a:rPr lang="es-CL" sz="1800" dirty="0" smtClean="0"/>
              <a:t>Distribución en la Red.</a:t>
            </a:r>
            <a:endParaRPr lang="es-CL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301942"/>
              </p:ext>
            </p:extLst>
          </p:nvPr>
        </p:nvGraphicFramePr>
        <p:xfrm>
          <a:off x="345417" y="672023"/>
          <a:ext cx="5063865" cy="470421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531502"/>
                <a:gridCol w="2532363"/>
              </a:tblGrid>
              <a:tr h="213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Comuna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</a:rPr>
                        <a:t>Doppler</a:t>
                      </a:r>
                      <a:endParaRPr lang="es-C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La Serena 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3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Coquimbo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3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>
                          <a:effectLst/>
                        </a:rPr>
                        <a:t>Paihuano</a:t>
                      </a:r>
                      <a:endParaRPr lang="es-C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-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Vicuña Hospital 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1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Vicuña Dpto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-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La Higuera 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-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Ovalle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1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Rio Hurtado 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-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Punitaqui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-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Montepatria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1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Combarbala Hospital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1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Combarbala Dpto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-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Los Vilos Hospital 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1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Los Vilos Dpto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-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Illapel Dpto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1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Canela 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-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Salamanca Hospital 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1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Salamanca Dpto 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-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Hospital Coquimbo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1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Hospital La Serena 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-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8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>
                          <a:effectLst/>
                        </a:rPr>
                        <a:t>Hospital Ovalle </a:t>
                      </a:r>
                      <a:endParaRPr lang="es-CL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200" b="0" dirty="0">
                          <a:effectLst/>
                        </a:rPr>
                        <a:t>1</a:t>
                      </a:r>
                      <a:endParaRPr lang="es-CL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63280"/>
              </p:ext>
            </p:extLst>
          </p:nvPr>
        </p:nvGraphicFramePr>
        <p:xfrm>
          <a:off x="2705056" y="5508442"/>
          <a:ext cx="5605780" cy="1255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2890"/>
                <a:gridCol w="280289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Capacitaciones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6 de Noviembre del 2019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Capacitación de la Enfermera (o) Titular y Suplente de Poli Pie DMII de los Centros de distribución de la Provincia de Elqui y Choapa.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>
                          <a:effectLst/>
                        </a:rPr>
                        <a:t>8 de Noviembre del 2019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100" dirty="0">
                          <a:effectLst/>
                        </a:rPr>
                        <a:t>Capacitación de la Enfermera (o) Titular y Suplente de Poli Pie DMII de los Centros de distribución de la Provincia de Limari.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634" y="1035585"/>
            <a:ext cx="3157683" cy="324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para trabajo en equip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22" y="2297430"/>
            <a:ext cx="2401678" cy="2056130"/>
          </a:xfrm>
          <a:prstGeom prst="rect">
            <a:avLst/>
          </a:prstGeom>
          <a:noFill/>
          <a:extLst/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088541"/>
              </p:ext>
            </p:extLst>
          </p:nvPr>
        </p:nvGraphicFramePr>
        <p:xfrm>
          <a:off x="170013" y="211023"/>
          <a:ext cx="6671462" cy="647630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744081"/>
                <a:gridCol w="1744081"/>
                <a:gridCol w="1678419"/>
                <a:gridCol w="1504881"/>
              </a:tblGrid>
              <a:tr h="492275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effectLst/>
                        </a:rPr>
                        <a:t>La Serena </a:t>
                      </a:r>
                      <a:endParaRPr lang="es-CL" sz="105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0" dirty="0">
                          <a:effectLst/>
                        </a:rPr>
                        <a:t>Las Compañias </a:t>
                      </a:r>
                      <a:endParaRPr lang="es-CL" sz="1050" b="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0" dirty="0">
                          <a:effectLst/>
                        </a:rPr>
                        <a:t>E.U. Javiera Guerra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0" dirty="0">
                          <a:effectLst/>
                        </a:rPr>
                        <a:t>Sub. </a:t>
                      </a:r>
                      <a:r>
                        <a:rPr lang="es-CL" sz="1050" b="0" dirty="0" smtClean="0">
                          <a:effectLst/>
                        </a:rPr>
                        <a:t>Luis</a:t>
                      </a:r>
                      <a:r>
                        <a:rPr lang="es-CL" sz="1050" b="0" baseline="0" dirty="0" smtClean="0">
                          <a:effectLst/>
                        </a:rPr>
                        <a:t> Rojas Yañez</a:t>
                      </a:r>
                      <a:endParaRPr lang="es-CL" sz="1050" b="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0" dirty="0">
                          <a:effectLst/>
                        </a:rPr>
                        <a:t>RSH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0" dirty="0">
                          <a:effectLst/>
                        </a:rPr>
                        <a:t>Juan Pablo II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b="0" dirty="0">
                          <a:effectLst/>
                        </a:rPr>
                        <a:t>La Higuera</a:t>
                      </a:r>
                      <a:endParaRPr lang="es-CL" sz="1050" b="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</a:tr>
              <a:tr h="33312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Emilio Shaffhauser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effectLst/>
                        </a:rPr>
                        <a:t>E.U. Carolina Belmar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05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effectLst/>
                        </a:rPr>
                        <a:t>Equipo Salud Rural </a:t>
                      </a:r>
                      <a:endParaRPr lang="es-CL" sz="105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</a:tr>
              <a:tr h="333126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Pedro Aguirre Cerda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effectLst/>
                        </a:rPr>
                        <a:t>E.U. Paola Guzman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05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Cardenal Caro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</a:tr>
              <a:tr h="333126"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Coquimbo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Tierras Blancas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effectLst/>
                        </a:rPr>
                        <a:t>E.U. </a:t>
                      </a:r>
                      <a:r>
                        <a:rPr lang="es-CL" sz="1050" dirty="0" smtClean="0">
                          <a:effectLst/>
                        </a:rPr>
                        <a:t>Silvia Jara</a:t>
                      </a:r>
                      <a:endParaRPr lang="es-CL" sz="1050" dirty="0">
                        <a:effectLst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Pan de Azúcar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Lila Cortes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</a:tr>
              <a:tr h="666252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San Juan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effectLst/>
                        </a:rPr>
                        <a:t>E.U. Natalia Acevedo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effectLst/>
                        </a:rPr>
                        <a:t>Sub </a:t>
                      </a:r>
                      <a:r>
                        <a:rPr lang="es-CL" sz="1050" dirty="0" smtClean="0">
                          <a:effectLst/>
                        </a:rPr>
                        <a:t>Geldy Mery</a:t>
                      </a:r>
                      <a:endParaRPr lang="es-CL" sz="105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Santa Cecilia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Sergio Aguilar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El Sauce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CECOSF Punta Mira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</a:tr>
              <a:tr h="832815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Tongoy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 smtClean="0">
                          <a:effectLst/>
                        </a:rPr>
                        <a:t>E.U Diana Vega </a:t>
                      </a:r>
                      <a:endParaRPr lang="es-CL" sz="105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L" sz="105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Guanaqueros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Equipo Rural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Puerto Aldea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Camarones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El Tangue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</a:tr>
              <a:tr h="3331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Vicuña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Hospital de Vicuña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effectLst/>
                        </a:rPr>
                        <a:t>E.U. </a:t>
                      </a:r>
                      <a:r>
                        <a:rPr lang="es-CL" sz="1050" dirty="0" smtClean="0">
                          <a:effectLst/>
                        </a:rPr>
                        <a:t>Melisa Morales </a:t>
                      </a:r>
                      <a:endParaRPr lang="es-CL" sz="105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 smtClean="0">
                          <a:effectLst/>
                        </a:rPr>
                        <a:t>Sub.Cecilia Robles </a:t>
                      </a:r>
                      <a:endParaRPr lang="es-CL" sz="105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Dpto de Salud Vicuña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Paihuano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</a:tr>
              <a:tr h="99937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Ovalle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Marcos Macuada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effectLst/>
                        </a:rPr>
                        <a:t>E.U. </a:t>
                      </a:r>
                      <a:r>
                        <a:rPr lang="es-CL" sz="1050" dirty="0" smtClean="0">
                          <a:effectLst/>
                        </a:rPr>
                        <a:t>Karen</a:t>
                      </a:r>
                      <a:r>
                        <a:rPr lang="es-CL" sz="1050" baseline="0" dirty="0" smtClean="0">
                          <a:effectLst/>
                        </a:rPr>
                        <a:t> Salinas </a:t>
                      </a:r>
                      <a:endParaRPr lang="es-CL" sz="1050" dirty="0">
                        <a:effectLst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Jorge Jordan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Cerrillos de Tamaya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Sotaqui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CECOSF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Punitaqui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Rio Hurtado.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</a:tr>
              <a:tr h="4996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Montepatria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CESFAM Montepatria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effectLst/>
                        </a:rPr>
                        <a:t>E.U. </a:t>
                      </a:r>
                      <a:r>
                        <a:rPr lang="es-CL" sz="1050" dirty="0" smtClean="0">
                          <a:effectLst/>
                        </a:rPr>
                        <a:t>Marianne Rojas Cortes </a:t>
                      </a:r>
                      <a:endParaRPr lang="es-CL" sz="1050" dirty="0">
                        <a:effectLst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El Palqui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Chañaral Alto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Caren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</a:tr>
              <a:tr h="3331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Combarbala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Hospital de Combarbala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 smtClean="0">
                          <a:effectLst/>
                        </a:rPr>
                        <a:t>E.U.Clelia Araya</a:t>
                      </a:r>
                      <a:endParaRPr lang="es-CL" sz="1050" dirty="0">
                        <a:effectLst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Dpto de salud de Combarbala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</a:tr>
              <a:tr h="3331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Los Vilos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Hospital de Los Vilos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effectLst/>
                        </a:rPr>
                        <a:t>E.U. Eduardo </a:t>
                      </a:r>
                      <a:r>
                        <a:rPr lang="es-CL" sz="1050" dirty="0" smtClean="0">
                          <a:effectLst/>
                        </a:rPr>
                        <a:t>Soza</a:t>
                      </a:r>
                      <a:endParaRPr lang="es-CL" sz="105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effectLst/>
                        </a:rPr>
                        <a:t>Sub </a:t>
                      </a:r>
                      <a:r>
                        <a:rPr lang="es-CL" sz="1050" dirty="0" smtClean="0">
                          <a:effectLst/>
                        </a:rPr>
                        <a:t>Carol Sasso</a:t>
                      </a:r>
                      <a:endParaRPr lang="es-CL" sz="105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Dpto de salud de Los Vilos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</a:tr>
              <a:tr h="4996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Illapel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Urbano de Illapel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effectLst/>
                        </a:rPr>
                        <a:t>E.U. </a:t>
                      </a:r>
                      <a:r>
                        <a:rPr lang="es-CL" sz="1050" dirty="0" smtClean="0">
                          <a:effectLst/>
                        </a:rPr>
                        <a:t>Pablo Gonzales </a:t>
                      </a:r>
                      <a:endParaRPr lang="es-CL" sz="1050" dirty="0">
                        <a:effectLst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Villa San Rafael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Equipo Salud Rural Canela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</a:tr>
              <a:tr h="3331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Salamanca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>
                          <a:effectLst/>
                        </a:rPr>
                        <a:t>Hospital de Salamanca </a:t>
                      </a:r>
                      <a:endParaRPr lang="es-CL" sz="105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 smtClean="0">
                          <a:effectLst/>
                        </a:rPr>
                        <a:t>E.U.Camila Gonzalez</a:t>
                      </a:r>
                      <a:endParaRPr lang="es-CL" sz="105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 smtClean="0">
                          <a:effectLst/>
                        </a:rPr>
                        <a:t>Sub.</a:t>
                      </a:r>
                      <a:r>
                        <a:rPr lang="es-CL" sz="1050" baseline="0" dirty="0" smtClean="0">
                          <a:effectLst/>
                        </a:rPr>
                        <a:t> Carolina Diaz</a:t>
                      </a:r>
                      <a:endParaRPr lang="es-CL" sz="105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050" dirty="0">
                          <a:effectLst/>
                        </a:rPr>
                        <a:t>Dpto de Salud de Salamanca </a:t>
                      </a:r>
                      <a:endParaRPr lang="es-CL" sz="1050" dirty="0">
                        <a:solidFill>
                          <a:srgbClr val="2F549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4" marR="4553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0718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273585"/>
            <a:ext cx="8164513" cy="717933"/>
          </a:xfrm>
        </p:spPr>
        <p:txBody>
          <a:bodyPr/>
          <a:lstStyle/>
          <a:p>
            <a:pPr algn="ctr"/>
            <a:r>
              <a:rPr lang="es-CL" sz="1800" dirty="0" smtClean="0"/>
              <a:t>Creación del Primer Carnet Regional de Pie Diabetico.</a:t>
            </a:r>
            <a:br>
              <a:rPr lang="es-CL" sz="1800" dirty="0" smtClean="0"/>
            </a:br>
            <a:r>
              <a:rPr lang="es-CL" sz="1800" dirty="0" smtClean="0"/>
              <a:t>Nivel Primario y Secundario.</a:t>
            </a:r>
            <a:endParaRPr lang="es-CL" sz="1800" dirty="0"/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58" y="991518"/>
            <a:ext cx="4055744" cy="54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4" y="45490"/>
            <a:ext cx="3798723" cy="5233139"/>
          </a:xfrm>
          <a:prstGeom prst="rect">
            <a:avLst/>
          </a:prstGeom>
        </p:spPr>
      </p:pic>
      <p:grpSp>
        <p:nvGrpSpPr>
          <p:cNvPr id="3" name="Grupo 2"/>
          <p:cNvGrpSpPr>
            <a:grpSpLocks/>
          </p:cNvGrpSpPr>
          <p:nvPr/>
        </p:nvGrpSpPr>
        <p:grpSpPr bwMode="auto">
          <a:xfrm rot="5400000">
            <a:off x="5589859" y="-372842"/>
            <a:ext cx="2439021" cy="3900551"/>
            <a:chOff x="1673" y="-10011"/>
            <a:chExt cx="5752" cy="990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3" y="-10011"/>
              <a:ext cx="2945" cy="9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2" y="-10011"/>
              <a:ext cx="2943" cy="9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6439" y="-224"/>
              <a:ext cx="317" cy="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0" rIns="0" bIns="0" anchor="t" anchorCtr="0" upright="1">
              <a:noAutofit/>
            </a:bodyPr>
            <a:lstStyle/>
            <a:p>
              <a:pPr>
                <a:lnSpc>
                  <a:spcPct val="107000"/>
                </a:lnSpc>
                <a:spcBef>
                  <a:spcPts val="15"/>
                </a:spcBef>
                <a:spcAft>
                  <a:spcPts val="800"/>
                </a:spcAft>
              </a:pPr>
              <a:r>
                <a:rPr lang="es-CL" sz="400">
                  <a:solidFill>
                    <a:srgbClr val="F1F2F2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DVP</a:t>
              </a:r>
              <a:r>
                <a:rPr lang="es-CL" sz="400" spc="-75">
                  <a:solidFill>
                    <a:srgbClr val="F1F2F2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s-CL" sz="400">
                  <a:solidFill>
                    <a:srgbClr val="F1F2F2"/>
                  </a:solidFill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DGN</a:t>
              </a:r>
              <a:endParaRPr lang="es-CL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Imagen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0" t="16898" r="36230" b="6471"/>
          <a:stretch/>
        </p:blipFill>
        <p:spPr bwMode="auto">
          <a:xfrm rot="21196056">
            <a:off x="4412360" y="2670963"/>
            <a:ext cx="2916053" cy="3838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3" t="48964" r="32556" b="31528"/>
          <a:stretch/>
        </p:blipFill>
        <p:spPr bwMode="auto">
          <a:xfrm>
            <a:off x="373772" y="5375217"/>
            <a:ext cx="4191635" cy="1241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04" y="3194892"/>
            <a:ext cx="2583578" cy="302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347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552680"/>
          </a:xfrm>
        </p:spPr>
        <p:txBody>
          <a:bodyPr/>
          <a:lstStyle/>
          <a:p>
            <a:pPr algn="ctr"/>
            <a:r>
              <a:rPr lang="es-CL" sz="2000" dirty="0" smtClean="0"/>
              <a:t>Pendientes……. A trabajar como Red.</a:t>
            </a:r>
            <a:endParaRPr lang="es-CL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05787" y="969484"/>
            <a:ext cx="8177213" cy="3040656"/>
          </a:xfrm>
        </p:spPr>
        <p:txBody>
          <a:bodyPr/>
          <a:lstStyle/>
          <a:p>
            <a:r>
              <a:rPr lang="es-CL" sz="1600" dirty="0" smtClean="0"/>
              <a:t>Implementación al 100% de los Policlínicos de Pie Diabetico en APS y en Nivel Secundario con las Horas de Especialidad que cada uno Requiere.</a:t>
            </a:r>
          </a:p>
          <a:p>
            <a:r>
              <a:rPr lang="es-CL" sz="1600" dirty="0" smtClean="0"/>
              <a:t>Horas de Fisiatra para el Hospital de La Serena y Ovalle.</a:t>
            </a:r>
          </a:p>
          <a:p>
            <a:r>
              <a:rPr lang="es-CL" sz="1600" dirty="0" smtClean="0"/>
              <a:t>Contar con Enfermeras Capacitadas en la realización de </a:t>
            </a:r>
            <a:r>
              <a:rPr lang="es-CL" sz="1600" dirty="0" smtClean="0"/>
              <a:t>ITB en APS.</a:t>
            </a:r>
            <a:endParaRPr lang="es-CL" sz="1600" dirty="0" smtClean="0"/>
          </a:p>
          <a:p>
            <a:r>
              <a:rPr lang="es-CL" sz="1600" dirty="0" smtClean="0"/>
              <a:t>Proveer a toda la Red de su Doppler.</a:t>
            </a:r>
          </a:p>
          <a:p>
            <a:r>
              <a:rPr lang="es-CL" sz="1600" dirty="0" smtClean="0"/>
              <a:t>Actualizar </a:t>
            </a:r>
            <a:r>
              <a:rPr lang="es-CL" sz="1600" dirty="0" smtClean="0"/>
              <a:t>Protocolo Regional de Manejo de Ulcera Pie Diabético.</a:t>
            </a:r>
          </a:p>
          <a:p>
            <a:r>
              <a:rPr lang="es-MX" sz="1600" dirty="0" smtClean="0"/>
              <a:t>Criterios de Referencia de derivación de pacientes a Nivel Secundario con ITB alterado.</a:t>
            </a:r>
          </a:p>
          <a:p>
            <a:r>
              <a:rPr lang="es-MX" sz="1600" dirty="0" smtClean="0"/>
              <a:t>Capacitación continua en el Manejo de Pie Diabético.</a:t>
            </a:r>
          </a:p>
          <a:p>
            <a:r>
              <a:rPr lang="es-MX" sz="1600" dirty="0" smtClean="0"/>
              <a:t>Auditorias a Pacientes Amputados</a:t>
            </a:r>
            <a:r>
              <a:rPr lang="es-MX" sz="1600" dirty="0" smtClean="0"/>
              <a:t>.</a:t>
            </a:r>
          </a:p>
          <a:p>
            <a:r>
              <a:rPr lang="es-MX" sz="1600" dirty="0" smtClean="0"/>
              <a:t>Educación innovadora a nuestros pacientes, con respecto a sus cuidados.</a:t>
            </a:r>
          </a:p>
          <a:p>
            <a:r>
              <a:rPr lang="es-MX" sz="1600" dirty="0" smtClean="0"/>
              <a:t>Supervisar el año 2020 la entrega de Zapatos de descarga</a:t>
            </a:r>
            <a:r>
              <a:rPr lang="es-MX" sz="1600" dirty="0" smtClean="0"/>
              <a:t> para pacientes con Ulceras activas.</a:t>
            </a:r>
          </a:p>
          <a:p>
            <a:endParaRPr lang="es-MX" sz="1600" dirty="0" smtClean="0"/>
          </a:p>
          <a:p>
            <a:endParaRPr lang="es-MX" sz="1600" dirty="0" smtClean="0"/>
          </a:p>
          <a:p>
            <a:endParaRPr lang="es-MX" sz="1600" dirty="0" smtClean="0"/>
          </a:p>
          <a:p>
            <a:endParaRPr lang="es-CL" sz="1600" dirty="0"/>
          </a:p>
        </p:txBody>
      </p:sp>
      <p:pic>
        <p:nvPicPr>
          <p:cNvPr id="5" name="Imagen 4" descr="Imagen relacion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98" y="4406725"/>
            <a:ext cx="3173891" cy="20712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lecha derecha 3"/>
          <p:cNvSpPr/>
          <p:nvPr/>
        </p:nvSpPr>
        <p:spPr>
          <a:xfrm>
            <a:off x="4005189" y="5078787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8" name="Picture 4" descr="Resultado de imagen para pie hum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90" y="4606273"/>
            <a:ext cx="1585089" cy="170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30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869" y="1887274"/>
            <a:ext cx="4827432" cy="234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5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14" y="1854824"/>
            <a:ext cx="3331934" cy="280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308472"/>
            <a:ext cx="8164513" cy="594912"/>
          </a:xfrm>
        </p:spPr>
        <p:txBody>
          <a:bodyPr/>
          <a:lstStyle/>
          <a:p>
            <a:pPr algn="ctr"/>
            <a:r>
              <a:rPr lang="es-CL" sz="2000" b="1" dirty="0" smtClean="0">
                <a:latin typeface="Calibri Light" panose="020F0302020204030204" pitchFamily="34" charset="0"/>
              </a:rPr>
              <a:t>Pacientes Diabéticos según evaluación de Pie DMII con R. Máximo</a:t>
            </a:r>
            <a:br>
              <a:rPr lang="es-CL" sz="2000" b="1" dirty="0" smtClean="0">
                <a:latin typeface="Calibri Light" panose="020F0302020204030204" pitchFamily="34" charset="0"/>
              </a:rPr>
            </a:br>
            <a:r>
              <a:rPr lang="es-CL" sz="2000" b="1" dirty="0" smtClean="0">
                <a:latin typeface="Calibri Light" panose="020F0302020204030204" pitchFamily="34" charset="0"/>
              </a:rPr>
              <a:t>Corte P 2017. </a:t>
            </a:r>
            <a:endParaRPr lang="es-CL" sz="2000" b="1" dirty="0">
              <a:latin typeface="Calibri Light" panose="020F030202020403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613696" y="1813116"/>
          <a:ext cx="5209386" cy="1102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760"/>
                <a:gridCol w="928786"/>
                <a:gridCol w="984355"/>
                <a:gridCol w="1057632"/>
                <a:gridCol w="1058853"/>
              </a:tblGrid>
              <a:tr h="325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effectLst/>
                        </a:rPr>
                        <a:t>15 - 64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effectLst/>
                        </a:rPr>
                        <a:t>65 y mas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effectLst/>
                        </a:rPr>
                        <a:t>Hombre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effectLst/>
                        </a:rPr>
                        <a:t>Mujeres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2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effectLst/>
                        </a:rPr>
                        <a:t>Evaluación Pie Diabético.</a:t>
                      </a:r>
                      <a:endParaRPr lang="es-CL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effectLst/>
                        </a:rPr>
                        <a:t>R. Máximo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300" dirty="0" smtClean="0">
                          <a:effectLst/>
                          <a:latin typeface="Calibri Light" panose="020F0302020204030204" pitchFamily="34" charset="0"/>
                        </a:rPr>
                        <a:t>464</a:t>
                      </a:r>
                      <a:endParaRPr lang="es-CL" sz="130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300" dirty="0" smtClean="0">
                          <a:effectLst/>
                          <a:latin typeface="Calibri Light" panose="020F0302020204030204" pitchFamily="34" charset="0"/>
                        </a:rPr>
                        <a:t>513</a:t>
                      </a:r>
                      <a:endParaRPr lang="es-CL" sz="130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300" dirty="0" smtClean="0">
                          <a:effectLst/>
                          <a:latin typeface="Calibri Light" panose="020F0302020204030204" pitchFamily="34" charset="0"/>
                        </a:rPr>
                        <a:t>505</a:t>
                      </a:r>
                      <a:endParaRPr lang="es-CL" sz="130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300" dirty="0" smtClean="0">
                          <a:effectLst/>
                          <a:latin typeface="Calibri Light" panose="020F0302020204030204" pitchFamily="34" charset="0"/>
                        </a:rPr>
                        <a:t>472</a:t>
                      </a:r>
                      <a:endParaRPr lang="es-CL" sz="130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Resultado de imagen para pie diabet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73" y="3258829"/>
            <a:ext cx="5126109" cy="219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6987655" y="1907275"/>
            <a:ext cx="146031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977/31.882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782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007" y="478681"/>
            <a:ext cx="8164513" cy="530646"/>
          </a:xfrm>
        </p:spPr>
        <p:txBody>
          <a:bodyPr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Perfil Epidemiológico.</a:t>
            </a:r>
            <a:endParaRPr lang="es-CL" b="1" dirty="0">
              <a:latin typeface="Calibri Light" panose="020F0302020204030204" pitchFamily="34" charset="0"/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/>
          </p:nvPr>
        </p:nvGraphicFramePr>
        <p:xfrm>
          <a:off x="1056109" y="1299701"/>
          <a:ext cx="7008238" cy="4495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392" y="177291"/>
            <a:ext cx="1639254" cy="113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355" y="142009"/>
            <a:ext cx="8164513" cy="647700"/>
          </a:xfrm>
        </p:spPr>
        <p:txBody>
          <a:bodyPr/>
          <a:lstStyle/>
          <a:p>
            <a:pPr algn="ctr"/>
            <a:r>
              <a:rPr lang="es-CL" b="1" dirty="0" smtClean="0">
                <a:latin typeface="Calibri Light" panose="020F0302020204030204" pitchFamily="34" charset="0"/>
              </a:rPr>
              <a:t>Región de Coquimbo.</a:t>
            </a:r>
            <a:endParaRPr lang="es-CL" b="1" dirty="0">
              <a:latin typeface="Calibri Light" panose="020F030202020403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3643744" y="0"/>
          <a:ext cx="4918363" cy="4135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10 Tabla"/>
          <p:cNvGraphicFramePr>
            <a:graphicFrameLocks noGrp="1"/>
          </p:cNvGraphicFramePr>
          <p:nvPr>
            <p:extLst/>
          </p:nvPr>
        </p:nvGraphicFramePr>
        <p:xfrm>
          <a:off x="4379463" y="3616788"/>
          <a:ext cx="4321914" cy="247796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944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75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262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L" sz="1200" b="1" u="none" strike="noStrike" dirty="0">
                          <a:latin typeface="Calibri Light" panose="020F0302020204030204" pitchFamily="34" charset="0"/>
                        </a:rPr>
                        <a:t>Tipo de Establecimiento</a:t>
                      </a:r>
                      <a:endParaRPr lang="es-CL" sz="1200" b="1" i="0" u="none" strike="noStrike" dirty="0">
                        <a:solidFill>
                          <a:srgbClr val="FFFFFF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s-CL" sz="1200" b="1" u="none" strike="noStrike" dirty="0">
                          <a:latin typeface="Calibri Light" panose="020F0302020204030204" pitchFamily="34" charset="0"/>
                        </a:rPr>
                        <a:t>Total</a:t>
                      </a:r>
                      <a:endParaRPr lang="es-CL" sz="1200" b="1" i="0" u="none" strike="noStrike" dirty="0">
                        <a:solidFill>
                          <a:srgbClr val="FFFFFF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Hospitales de Alta Complejidad</a:t>
                      </a:r>
                    </a:p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393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u="none" strike="noStrike" dirty="0" smtClean="0">
                          <a:latin typeface="Calibri Light" panose="020F0302020204030204" pitchFamily="34" charset="0"/>
                        </a:rPr>
                        <a:t>Hospital</a:t>
                      </a:r>
                      <a:r>
                        <a:rPr lang="es-ES_tradnl" sz="1200" u="none" strike="noStrike" baseline="0" dirty="0" smtClean="0">
                          <a:latin typeface="Calibri Light" panose="020F0302020204030204" pitchFamily="34" charset="0"/>
                        </a:rPr>
                        <a:t> Mediana Complejidad</a:t>
                      </a:r>
                      <a:endParaRPr lang="es-CL" sz="1200" b="0" i="0" u="none" strike="noStrike" dirty="0" smtClean="0">
                        <a:solidFill>
                          <a:srgbClr val="000000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_tradnl" sz="1200" b="0" i="0" u="none" strike="noStrik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1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2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0" i="0" u="none" strike="noStrik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Hospitales</a:t>
                      </a:r>
                      <a:r>
                        <a:rPr lang="es-ES_tradnl" sz="1200" b="0" i="0" u="none" strike="noStrike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 Comunitarios </a:t>
                      </a:r>
                      <a:endParaRPr lang="es-CL" sz="1200" b="0" i="0" u="none" strike="noStrike" dirty="0" smtClean="0">
                        <a:solidFill>
                          <a:srgbClr val="000000"/>
                        </a:solidFill>
                        <a:latin typeface="Calibri Light" panose="020F0302020204030204" pitchFamily="34" charset="0"/>
                      </a:endParaRPr>
                    </a:p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5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625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Centros</a:t>
                      </a:r>
                      <a:r>
                        <a:rPr lang="es-CL" sz="1200" b="0" i="0" u="none" strike="noStrike" baseline="0" dirty="0" smtClean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 de Salud Familiar</a:t>
                      </a:r>
                    </a:p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ES_tradnl" sz="1200" b="0" i="0" u="none" strike="noStrike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</a:rPr>
                        <a:t>30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701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PSR</a:t>
                      </a:r>
                    </a:p>
                    <a:p>
                      <a:pPr algn="ctr" fontAlgn="b"/>
                      <a:endParaRPr lang="es-CL" sz="1200" b="1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97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CECOSF</a:t>
                      </a:r>
                    </a:p>
                    <a:p>
                      <a:pPr algn="ctr" fontAlgn="b"/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 smtClean="0">
                          <a:solidFill>
                            <a:srgbClr val="000000"/>
                          </a:solidFill>
                          <a:latin typeface="Calibri Light" panose="020F0302020204030204" pitchFamily="34" charset="0"/>
                        </a:rPr>
                        <a:t>10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074" name="Picture 2" descr="Mapa de la divisiÃ³n polÃ­tica administrativa de la regiÃ³n de Coquimbo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10" y="633845"/>
            <a:ext cx="3387436" cy="604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99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164513" cy="707409"/>
          </a:xfrm>
        </p:spPr>
        <p:txBody>
          <a:bodyPr/>
          <a:lstStyle/>
          <a:p>
            <a:pPr algn="ctr"/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Demanda Explicita.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4537" y="1259599"/>
            <a:ext cx="8177213" cy="514610"/>
          </a:xfrm>
        </p:spPr>
        <p:txBody>
          <a:bodyPr/>
          <a:lstStyle/>
          <a:p>
            <a:r>
              <a:rPr lang="es-CL" dirty="0" smtClean="0"/>
              <a:t>Cantidad de Curaciones Avanzadas realizadas en APS según REM 2017.</a:t>
            </a:r>
            <a:endParaRPr lang="es-CL" dirty="0"/>
          </a:p>
        </p:txBody>
      </p:sp>
      <p:graphicFrame>
        <p:nvGraphicFramePr>
          <p:cNvPr id="4" name="Tabla 5"/>
          <p:cNvGraphicFramePr>
            <a:graphicFrameLocks noGrp="1"/>
          </p:cNvGraphicFramePr>
          <p:nvPr>
            <p:extLst/>
          </p:nvPr>
        </p:nvGraphicFramePr>
        <p:xfrm>
          <a:off x="1869290" y="1974854"/>
          <a:ext cx="5209386" cy="17476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79760"/>
                <a:gridCol w="928786"/>
                <a:gridCol w="984355"/>
                <a:gridCol w="1057632"/>
                <a:gridCol w="1058853"/>
              </a:tblGrid>
              <a:tr h="325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L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effectLst/>
                        </a:rPr>
                        <a:t>15 - 64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effectLst/>
                        </a:rPr>
                        <a:t>65 y mas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effectLst/>
                        </a:rPr>
                        <a:t>Hombre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effectLst/>
                        </a:rPr>
                        <a:t>Mujeres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1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effectLst/>
                        </a:rPr>
                        <a:t>Curación Convencional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300" dirty="0" smtClean="0">
                          <a:effectLst/>
                        </a:rPr>
                        <a:t>19</a:t>
                      </a:r>
                      <a:endParaRPr lang="es-CL" sz="130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300" dirty="0" smtClean="0">
                          <a:effectLst/>
                        </a:rPr>
                        <a:t>28</a:t>
                      </a:r>
                      <a:endParaRPr lang="es-CL" sz="130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300" dirty="0" smtClean="0">
                          <a:effectLst/>
                        </a:rPr>
                        <a:t>24</a:t>
                      </a:r>
                      <a:endParaRPr lang="es-CL" sz="130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300" dirty="0" smtClean="0">
                          <a:effectLst/>
                        </a:rPr>
                        <a:t>23</a:t>
                      </a:r>
                      <a:endParaRPr lang="es-CL" sz="130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4814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400" kern="1200" dirty="0">
                          <a:effectLst/>
                        </a:rPr>
                        <a:t>Curación Avanzada 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300" dirty="0" smtClean="0">
                          <a:effectLst/>
                        </a:rPr>
                        <a:t>520</a:t>
                      </a:r>
                      <a:endParaRPr lang="es-CL" sz="130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300" dirty="0" smtClean="0">
                          <a:effectLst/>
                        </a:rPr>
                        <a:t>426</a:t>
                      </a:r>
                      <a:endParaRPr lang="es-CL" sz="130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300" dirty="0" smtClean="0">
                          <a:effectLst/>
                        </a:rPr>
                        <a:t>583</a:t>
                      </a:r>
                      <a:endParaRPr lang="es-CL" sz="130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300" dirty="0" smtClean="0">
                          <a:effectLst/>
                        </a:rPr>
                        <a:t>363</a:t>
                      </a:r>
                      <a:endParaRPr lang="es-CL" sz="1300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3258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CL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CL" sz="1300" b="1" dirty="0" smtClean="0">
                          <a:effectLst/>
                          <a:latin typeface="Calibri Light" panose="020F0302020204030204" pitchFamily="34" charset="0"/>
                        </a:rPr>
                        <a:t>946</a:t>
                      </a:r>
                      <a:endParaRPr lang="es-CL" sz="1300" b="1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s-CL" sz="1300" b="1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s-CL" sz="1300" b="1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s-CL" sz="1300" b="1" dirty="0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505" y="3958526"/>
            <a:ext cx="3420138" cy="25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90" y="3958526"/>
            <a:ext cx="3415079" cy="25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63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" y="374573"/>
            <a:ext cx="8164513" cy="738132"/>
          </a:xfrm>
        </p:spPr>
        <p:txBody>
          <a:bodyPr/>
          <a:lstStyle/>
          <a:p>
            <a:pPr algn="ctr"/>
            <a:r>
              <a:rPr lang="es-CL" sz="3200" dirty="0" smtClean="0">
                <a:latin typeface="Calibri Light" panose="020F0302020204030204" pitchFamily="34" charset="0"/>
              </a:rPr>
              <a:t>Identificación de la Oferta.</a:t>
            </a:r>
            <a:endParaRPr lang="es-CL" sz="3200" dirty="0">
              <a:latin typeface="Calibri Light" panose="020F03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16804" y="1279659"/>
            <a:ext cx="8177213" cy="4525962"/>
          </a:xfrm>
        </p:spPr>
        <p:txBody>
          <a:bodyPr/>
          <a:lstStyle/>
          <a:p>
            <a:r>
              <a:rPr lang="es-CL" sz="1800" dirty="0" smtClean="0">
                <a:latin typeface="Calibri Light" panose="020F0302020204030204" pitchFamily="34" charset="0"/>
              </a:rPr>
              <a:t>En esta etapa del Proceso de diseño de la Red Asistencial, se señalan los elementos para describir la oferta, a través de la caracterización de los Establecimientos, de los recursos humanos y las prestaciones que oferta a la Red.</a:t>
            </a:r>
            <a:endParaRPr lang="es-CL" sz="18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42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61108" y="4258020"/>
            <a:ext cx="8449937" cy="5398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Symbol" panose="05050102010706020507" pitchFamily="18" charset="2"/>
              <a:buChar char=""/>
            </a:pPr>
            <a:r>
              <a:rPr lang="es-CL" sz="1000" dirty="0" smtClean="0">
                <a:solidFill>
                  <a:schemeClr val="tx1"/>
                </a:solidFill>
              </a:rPr>
              <a:t> Solo pacientes Hospitalizados o por Derivación.</a:t>
            </a:r>
            <a:endParaRPr lang="es-CL" sz="1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fisiatrÃ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32" y="5124079"/>
            <a:ext cx="2466439" cy="16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siatrÃ­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993" y="5298424"/>
            <a:ext cx="1962342" cy="147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siatrÃ­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57" y="5301728"/>
            <a:ext cx="2203372" cy="146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340177" y="793580"/>
          <a:ext cx="8177212" cy="3590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7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77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5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58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78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8110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68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8583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6417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787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53713">
                <a:tc gridSpan="1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 dirty="0">
                          <a:effectLst/>
                        </a:rPr>
                        <a:t>Centros que realizan curaciones avanzadas de Pie Diabético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32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APS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Nivel Secundario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Nivel Terciario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1093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900" kern="1200">
                          <a:effectLst/>
                        </a:rPr>
                        <a:t>Nombre del Establecimiento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900" kern="1200">
                          <a:effectLst/>
                        </a:rPr>
                        <a:t>Diagnóstico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900" kern="1200">
                          <a:effectLst/>
                        </a:rPr>
                        <a:t>Tratamiento Farmacológico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900" kern="1200">
                          <a:effectLst/>
                        </a:rPr>
                        <a:t>Estratificación Riesgo Ulceración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900" kern="1200">
                          <a:effectLst/>
                        </a:rPr>
                        <a:t>Curación Avanzada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900" kern="1200" dirty="0">
                          <a:effectLst/>
                        </a:rPr>
                        <a:t>Evaluación por Diabetologo o Infectologo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900" kern="1200" dirty="0">
                          <a:effectLst/>
                        </a:rPr>
                        <a:t>Evaluación por Cirujano Vascular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900" kern="1200" dirty="0">
                          <a:effectLst/>
                        </a:rPr>
                        <a:t>Evaluación por Fisiatra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900" kern="1200">
                          <a:effectLst/>
                        </a:rPr>
                        <a:t>Curación Avanzada 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900" kern="1200">
                          <a:effectLst/>
                        </a:rPr>
                        <a:t>Revascularización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900" kern="1200">
                          <a:effectLst/>
                        </a:rPr>
                        <a:t>Amputación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79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Hospital La Serena 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*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x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*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x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x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x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79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Hospital Coquimbo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*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x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*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x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x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x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9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Hospital de Ovalle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-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-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-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x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-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x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798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 dirty="0">
                          <a:effectLst/>
                        </a:rPr>
                        <a:t>Hospital de Illapel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 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-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-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-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x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>
                          <a:effectLst/>
                        </a:rPr>
                        <a:t>-</a:t>
                      </a:r>
                      <a:endParaRPr lang="es-C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s-CL" sz="1100" kern="1200" dirty="0">
                          <a:effectLst/>
                        </a:rPr>
                        <a:t>x</a:t>
                      </a:r>
                      <a:endParaRPr lang="es-C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0" marR="65710" marT="9126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91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25444</TotalTime>
  <Words>2373</Words>
  <Application>Microsoft Office PowerPoint</Application>
  <PresentationFormat>Presentación en pantalla (4:3)</PresentationFormat>
  <Paragraphs>1298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50" baseType="lpstr">
      <vt:lpstr>Arial</vt:lpstr>
      <vt:lpstr>Calibri</vt:lpstr>
      <vt:lpstr>Calibri Light</vt:lpstr>
      <vt:lpstr>Candara</vt:lpstr>
      <vt:lpstr>gobCL</vt:lpstr>
      <vt:lpstr>Symbol</vt:lpstr>
      <vt:lpstr>Tahoma</vt:lpstr>
      <vt:lpstr>Times New Roman</vt:lpstr>
      <vt:lpstr>Trebuchet MS</vt:lpstr>
      <vt:lpstr>Verdana</vt:lpstr>
      <vt:lpstr>ヒラギノ角ゴ Pro W3</vt:lpstr>
      <vt:lpstr>Custom Design</vt:lpstr>
      <vt:lpstr>1_Office Theme</vt:lpstr>
      <vt:lpstr>Presentación de PowerPoint</vt:lpstr>
      <vt:lpstr>Introducción.</vt:lpstr>
      <vt:lpstr>Población mayor de 15 años Inscrita validada en APS con Diabetes Mellitus tipo 2 según Prevalencia. (2017)</vt:lpstr>
      <vt:lpstr>Pacientes Diabéticos según evaluación de Pie DMII con R. Máximo Corte P 2017. </vt:lpstr>
      <vt:lpstr>Perfil Epidemiológico.</vt:lpstr>
      <vt:lpstr>Región de Coquimbo.</vt:lpstr>
      <vt:lpstr> Demanda Explicita.</vt:lpstr>
      <vt:lpstr>Identificación de la Oferta.</vt:lpstr>
      <vt:lpstr>Presentación de PowerPoint</vt:lpstr>
      <vt:lpstr>Presentación de PowerPoint</vt:lpstr>
      <vt:lpstr>Presentación de PowerPoint</vt:lpstr>
      <vt:lpstr>Recurso Humano Disponible.</vt:lpstr>
      <vt:lpstr>APS.</vt:lpstr>
      <vt:lpstr>N°Curaciones Avanzadas informadas en REM P. Dic 2017</vt:lpstr>
      <vt:lpstr>Hospital de La Serena.</vt:lpstr>
      <vt:lpstr>Hospital de Coquimbo.</vt:lpstr>
      <vt:lpstr>Hospital de Ovalle.</vt:lpstr>
      <vt:lpstr>N°Curaciones Avanzadas informadas en REM P. Dic 2017</vt:lpstr>
      <vt:lpstr>Presentación de PowerPoint</vt:lpstr>
      <vt:lpstr>Presentación de PowerPoint</vt:lpstr>
      <vt:lpstr>Presentación de PowerPoint</vt:lpstr>
      <vt:lpstr>Presentación de PowerPoint</vt:lpstr>
      <vt:lpstr>Comité Regional Pie Diabetico.</vt:lpstr>
      <vt:lpstr>Presentación de PowerPoint</vt:lpstr>
      <vt:lpstr>Ordinario N°0534 del 27 DE Marzo del 2019. Informa sobre Ayudas Técnicas de Pie Diabetico.</vt:lpstr>
      <vt:lpstr>Actualización en el Manejo y Tratamiento en Pie Diabetico</vt:lpstr>
      <vt:lpstr>Presentación de PowerPoint</vt:lpstr>
      <vt:lpstr>Ordinario N°1178  Informa Implementación de Poli de Pie Diabetico en cada Centro de Salud.</vt:lpstr>
      <vt:lpstr>Presentación de PowerPoint</vt:lpstr>
      <vt:lpstr>Ordinario N°1757  Informa Aspectos Podológicos a considerar en la Atención de Salud.</vt:lpstr>
      <vt:lpstr>Compra desde la DSSC.</vt:lpstr>
      <vt:lpstr>Distribución en la Red.</vt:lpstr>
      <vt:lpstr>Presentación de PowerPoint</vt:lpstr>
      <vt:lpstr>Creación del Primer Carnet Regional de Pie Diabetico. Nivel Primario y Secundario.</vt:lpstr>
      <vt:lpstr>Presentación de PowerPoint</vt:lpstr>
      <vt:lpstr>Pendientes……. A trabajar como Red.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Rivera Peters</dc:creator>
  <cp:lastModifiedBy>soledad hormazabal</cp:lastModifiedBy>
  <cp:revision>998</cp:revision>
  <cp:lastPrinted>2015-08-31T13:33:20Z</cp:lastPrinted>
  <dcterms:created xsi:type="dcterms:W3CDTF">2014-07-21T22:48:34Z</dcterms:created>
  <dcterms:modified xsi:type="dcterms:W3CDTF">2019-11-27T12:19:42Z</dcterms:modified>
</cp:coreProperties>
</file>